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Override PartName="/ppt/tags/tag2.xml" ContentType="application/vnd.openxmlformats-officedocument.presentationml.tags+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356" r:id="rId2"/>
    <p:sldId id="492" r:id="rId3"/>
    <p:sldId id="438" r:id="rId4"/>
    <p:sldId id="470" r:id="rId5"/>
    <p:sldId id="468" r:id="rId6"/>
    <p:sldId id="447" r:id="rId7"/>
    <p:sldId id="325" r:id="rId8"/>
    <p:sldId id="448" r:id="rId9"/>
    <p:sldId id="474" r:id="rId10"/>
    <p:sldId id="476" r:id="rId11"/>
    <p:sldId id="475" r:id="rId12"/>
    <p:sldId id="472" r:id="rId13"/>
    <p:sldId id="480" r:id="rId14"/>
    <p:sldId id="479" r:id="rId15"/>
    <p:sldId id="478" r:id="rId16"/>
    <p:sldId id="471" r:id="rId17"/>
    <p:sldId id="367" r:id="rId18"/>
    <p:sldId id="379" r:id="rId19"/>
    <p:sldId id="444" r:id="rId20"/>
    <p:sldId id="484" r:id="rId21"/>
    <p:sldId id="445" r:id="rId22"/>
    <p:sldId id="464" r:id="rId23"/>
    <p:sldId id="481" r:id="rId24"/>
    <p:sldId id="482" r:id="rId25"/>
    <p:sldId id="483" r:id="rId26"/>
    <p:sldId id="487" r:id="rId27"/>
    <p:sldId id="489" r:id="rId28"/>
    <p:sldId id="488" r:id="rId29"/>
    <p:sldId id="493" r:id="rId30"/>
    <p:sldId id="494" r:id="rId31"/>
    <p:sldId id="499" r:id="rId32"/>
    <p:sldId id="500" r:id="rId33"/>
    <p:sldId id="501" r:id="rId34"/>
    <p:sldId id="495" r:id="rId35"/>
    <p:sldId id="497" r:id="rId36"/>
    <p:sldId id="486" r:id="rId37"/>
    <p:sldId id="491"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FF"/>
    <a:srgbClr val="FFFFFF"/>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80" autoAdjust="0"/>
    <p:restoredTop sz="83001" autoAdjust="0"/>
  </p:normalViewPr>
  <p:slideViewPr>
    <p:cSldViewPr>
      <p:cViewPr varScale="1">
        <p:scale>
          <a:sx n="94" d="100"/>
          <a:sy n="94" d="100"/>
        </p:scale>
        <p:origin x="-684"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EEE09B-9491-46F6-90AC-EAFB4B5E851A}" type="datetimeFigureOut">
              <a:rPr lang="en-US" smtClean="0"/>
              <a:pPr/>
              <a:t>9/29/2009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A08714-0123-4697-BB9E-E797D37FF92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HIS helps you discover and access hydrologic data.</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HIS is not just for people who want to get data.  It</a:t>
            </a:r>
            <a:r>
              <a:rPr lang="en-US" baseline="0" dirty="0" smtClean="0"/>
              <a:t> can also be used to help publish data.  HIS includes tools to assist with the entire chain of data publication, from storing data streamed in from sensors, to analyzing the data, to publishing the data with </a:t>
            </a:r>
            <a:r>
              <a:rPr lang="en-US" baseline="0" dirty="0" err="1" smtClean="0"/>
              <a:t>WaterOneFlow</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a:bodyPr>
          <a:lstStyle/>
          <a:p>
            <a:pPr>
              <a:defRPr/>
            </a:pPr>
            <a:endParaRPr lang="en-US" dirty="0"/>
          </a:p>
        </p:txBody>
      </p:sp>
      <p:sp>
        <p:nvSpPr>
          <p:cNvPr id="4" name="Slide Number Placeholder 3"/>
          <p:cNvSpPr>
            <a:spLocks noGrp="1"/>
          </p:cNvSpPr>
          <p:nvPr>
            <p:ph type="sldNum" sz="quarter" idx="5"/>
          </p:nvPr>
        </p:nvSpPr>
        <p:spPr/>
        <p:txBody>
          <a:bodyPr/>
          <a:lstStyle/>
          <a:p>
            <a:pPr>
              <a:defRPr/>
            </a:pPr>
            <a:fld id="{C1D1049D-4D2C-4ED6-9F65-794754367753}" type="slidenum">
              <a:rPr lang="en-US" smtClean="0"/>
              <a:pPr>
                <a:defRPr/>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HIS includes two programs</a:t>
            </a:r>
            <a:r>
              <a:rPr lang="en-US" baseline="0" dirty="0" smtClean="0"/>
              <a:t> for loading data into ODM.  The ODM Data Loader is used to load data from simple spreadsheets or CSV files, typically from archived data.  The Streaming Data Loader loads data from the output of sensors which are continuously streaming in data.  More advanced options for loading data include non-HIS software such as SQL Server Integration Services.</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rtl="0" fontAlgn="base">
              <a:spcBef>
                <a:spcPct val="0"/>
              </a:spcBef>
              <a:spcAft>
                <a:spcPct val="0"/>
              </a:spcAft>
            </a:pPr>
            <a:fld id="{DA56351B-C44A-4ECA-B81E-304C8A8295AE}" type="slidenum">
              <a:rPr lang="en-US" sz="1200" kern="1200">
                <a:solidFill>
                  <a:srgbClr val="000000"/>
                </a:solidFill>
                <a:latin typeface="Arial" pitchFamily="34" charset="0"/>
                <a:ea typeface="+mn-ea"/>
                <a:cs typeface="+mn-cs"/>
              </a:rPr>
              <a:pPr algn="r" rtl="0" fontAlgn="base">
                <a:spcBef>
                  <a:spcPct val="0"/>
                </a:spcBef>
                <a:spcAft>
                  <a:spcPct val="0"/>
                </a:spcAft>
              </a:pPr>
              <a:t>16</a:t>
            </a:fld>
            <a:endParaRPr lang="en-US" sz="1200" kern="1200">
              <a:solidFill>
                <a:srgbClr val="000000"/>
              </a:solidFill>
              <a:latin typeface="Arial" pitchFamily="34" charset="0"/>
              <a:ea typeface="+mn-ea"/>
              <a:cs typeface="+mn-cs"/>
            </a:endParaRPr>
          </a:p>
        </p:txBody>
      </p:sp>
      <p:sp>
        <p:nvSpPr>
          <p:cNvPr id="78851" name="Rectangle 2"/>
          <p:cNvSpPr>
            <a:spLocks noGrp="1" noRot="1" noChangeAspect="1" noChangeArrowheads="1" noTextEdit="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Much hydrologic data are online.</a:t>
            </a:r>
            <a:r>
              <a:rPr lang="en-US" baseline="0" dirty="0" smtClean="0"/>
              <a:t>  However, each website has a different form for querying data, and each website returns data in a different format.</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3019F9-FCA9-4D40-91E7-5475435AD945}" type="slidenum">
              <a:rPr lang="en-US"/>
              <a:pPr/>
              <a:t>18</a:t>
            </a:fld>
            <a:endParaRPr lang="en-US"/>
          </a:p>
        </p:txBody>
      </p:sp>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p:txBody>
          <a:bodyPr/>
          <a:lstStyle/>
          <a:p>
            <a:r>
              <a:rPr lang="en-US" dirty="0" smtClean="0"/>
              <a:t>To standardize data access, we’ll move beyond web pages, and use web services.</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You’re probably aware that we use HTML as a web language for rendering web pages. </a:t>
            </a:r>
            <a:endParaRPr lang="en-US" dirty="0"/>
          </a:p>
        </p:txBody>
      </p:sp>
      <p:sp>
        <p:nvSpPr>
          <p:cNvPr id="4" name="Slide Number Placeholder 3"/>
          <p:cNvSpPr>
            <a:spLocks noGrp="1"/>
          </p:cNvSpPr>
          <p:nvPr>
            <p:ph type="sldNum" sz="quarter" idx="10"/>
          </p:nvPr>
        </p:nvSpPr>
        <p:spPr/>
        <p:txBody>
          <a:bodyPr/>
          <a:lstStyle/>
          <a:p>
            <a:fld id="{A92E5AA3-CB61-4843-A5EF-4DD1AC5B373B}" type="slidenum">
              <a:rPr lang="en-US" smtClean="0"/>
              <a:pPr/>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03D65B4-5ED0-4A2E-8811-7EC8019D5DAD}" type="slidenum">
              <a:rPr lang="en-US" sz="1200">
                <a:solidFill>
                  <a:srgbClr val="000000"/>
                </a:solidFill>
              </a:rPr>
              <a:pPr algn="r"/>
              <a:t>20</a:t>
            </a:fld>
            <a:endParaRPr lang="en-US" sz="1200">
              <a:solidFill>
                <a:srgbClr val="000000"/>
              </a:solidFill>
            </a:endParaRPr>
          </a:p>
        </p:txBody>
      </p:sp>
      <p:sp>
        <p:nvSpPr>
          <p:cNvPr id="77827" name="Rectangle 2"/>
          <p:cNvSpPr>
            <a:spLocks noGrp="1" noRot="1" noChangeAspect="1" noChangeArrowheads="1" noTextEdit="1"/>
          </p:cNvSpPr>
          <p:nvPr>
            <p:ph type="sldImg"/>
          </p:nvPr>
        </p:nvSpPr>
        <p:spPr>
          <a:solidFill>
            <a:srgbClr val="FFFFFF"/>
          </a:solidFill>
          <a:ln/>
        </p:spPr>
      </p:sp>
      <p:sp>
        <p:nvSpPr>
          <p:cNvPr id="77828" name="Rectangle 3"/>
          <p:cNvSpPr>
            <a:spLocks noGrp="1" noChangeArrowheads="1"/>
          </p:cNvSpPr>
          <p:nvPr>
            <p:ph type="body" idx="1"/>
          </p:nvPr>
        </p:nvSpPr>
        <p:spPr>
          <a:solidFill>
            <a:srgbClr val="FFFFFF"/>
          </a:solidFill>
          <a:ln>
            <a:solidFill>
              <a:srgbClr val="000000"/>
            </a:solidFill>
          </a:ln>
        </p:spPr>
        <p:txBody>
          <a:bodyPr/>
          <a:lstStyle/>
          <a:p>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a:t>
            </a:r>
            <a:r>
              <a:rPr lang="en-US" baseline="0" dirty="0" smtClean="0"/>
              <a:t> HIS, we created a language called </a:t>
            </a:r>
            <a:r>
              <a:rPr lang="en-US" baseline="0" dirty="0" err="1" smtClean="0"/>
              <a:t>WaterML</a:t>
            </a:r>
            <a:r>
              <a:rPr lang="en-US" baseline="0" dirty="0" smtClean="0"/>
              <a:t> for describing water data.  We won’t be going into the details of the XML structure of </a:t>
            </a:r>
            <a:r>
              <a:rPr lang="en-US" baseline="0" dirty="0" err="1" smtClean="0"/>
              <a:t>WaterML</a:t>
            </a:r>
            <a:r>
              <a:rPr lang="en-US" baseline="0" dirty="0" smtClean="0"/>
              <a:t>, because like HTML, you can rely on software to interpret </a:t>
            </a:r>
            <a:r>
              <a:rPr lang="en-US" baseline="0" dirty="0" err="1" smtClean="0"/>
              <a:t>WaterML</a:t>
            </a:r>
            <a:r>
              <a:rPr lang="en-US" baseline="0" dirty="0" smtClean="0"/>
              <a:t> for you.  </a:t>
            </a:r>
            <a:endParaRPr lang="en-US" dirty="0"/>
          </a:p>
        </p:txBody>
      </p:sp>
      <p:sp>
        <p:nvSpPr>
          <p:cNvPr id="4" name="Slide Number Placeholder 3"/>
          <p:cNvSpPr>
            <a:spLocks noGrp="1"/>
          </p:cNvSpPr>
          <p:nvPr>
            <p:ph type="sldNum" sz="quarter" idx="10"/>
          </p:nvPr>
        </p:nvSpPr>
        <p:spPr/>
        <p:txBody>
          <a:bodyPr/>
          <a:lstStyle/>
          <a:p>
            <a:fld id="{A92E5AA3-CB61-4843-A5EF-4DD1AC5B373B}" type="slidenum">
              <a:rPr lang="en-US" smtClean="0"/>
              <a:pPr/>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312B1681-D9C7-4562-9774-CF87D0511B5D}" type="slidenum">
              <a:rPr lang="en-US" smtClean="0"/>
              <a:pPr/>
              <a:t>23</a:t>
            </a:fld>
            <a:endParaRPr lang="en-US" smtClean="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spcBef>
                <a:spcPct val="0"/>
              </a:spcBef>
            </a:pPr>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r>
              <a:rPr lang="en-US" smtClean="0">
                <a:latin typeface="Arial" charset="0"/>
              </a:rPr>
              <a:t>The CUAHSI Hydrologic Information System (CUAHSI-HIS) provides web services, tools, standards and procedures that enhance access to more and better data for hydrologic analysis. </a:t>
            </a:r>
          </a:p>
          <a:p>
            <a:r>
              <a:rPr lang="en-US" smtClean="0">
                <a:latin typeface="Arial" charset="0"/>
              </a:rPr>
              <a:t>The web services use an XML based format for communicating hydrologic data, called WaterML. HIS web services support access to National Datasets such as the USGS National Water Information System (NWIS) and EPA Storage and Retrieval System (STORET), in a standard way. Users anywhere with access to the internet can save their data in a relational database format, called ODM, and register it with CUAHSI HIS to publish their data. Popular software for working with data, such as Excel, MATLAB and a variety of computer programming languages can access HIS data directly using web services. This lets users work with familiar software rather than having to learn something new. </a:t>
            </a:r>
          </a:p>
          <a:p>
            <a:endParaRPr lang="en-US" smtClean="0">
              <a:latin typeface="Arial" charset="0"/>
            </a:endParaRPr>
          </a:p>
          <a:p>
            <a:endParaRPr lang="en-US" smtClean="0">
              <a:latin typeface="Arial" charset="0"/>
            </a:endParaRPr>
          </a:p>
          <a:p>
            <a:endParaRPr lang="en-US" smtClean="0">
              <a:latin typeface="Arial" charset="0"/>
            </a:endParaRPr>
          </a:p>
        </p:txBody>
      </p:sp>
      <p:sp>
        <p:nvSpPr>
          <p:cNvPr id="46084" name="Slide Number Placeholder 3"/>
          <p:cNvSpPr>
            <a:spLocks noGrp="1"/>
          </p:cNvSpPr>
          <p:nvPr>
            <p:ph type="sldNum" sz="quarter" idx="5"/>
          </p:nvPr>
        </p:nvSpPr>
        <p:spPr>
          <a:noFill/>
        </p:spPr>
        <p:txBody>
          <a:bodyPr/>
          <a:lstStyle/>
          <a:p>
            <a:pPr algn="r" rtl="0" fontAlgn="base">
              <a:spcBef>
                <a:spcPct val="0"/>
              </a:spcBef>
              <a:spcAft>
                <a:spcPct val="0"/>
              </a:spcAft>
            </a:pPr>
            <a:fld id="{B757A433-6CFE-4635-A84D-C9DCDC606FBA}" type="slidenum">
              <a:rPr lang="en-US" sz="1200" kern="1200">
                <a:solidFill>
                  <a:prstClr val="black"/>
                </a:solidFill>
                <a:latin typeface="Arial" charset="0"/>
                <a:ea typeface="+mn-ea"/>
                <a:cs typeface="+mn-cs"/>
              </a:rPr>
              <a:pPr algn="r" rtl="0" fontAlgn="base">
                <a:spcBef>
                  <a:spcPct val="0"/>
                </a:spcBef>
                <a:spcAft>
                  <a:spcPct val="0"/>
                </a:spcAft>
              </a:pPr>
              <a:t>4</a:t>
            </a:fld>
            <a:endParaRPr lang="en-US" sz="1200" kern="1200">
              <a:solidFill>
                <a:prstClr val="black"/>
              </a:solidFill>
              <a:latin typeface="Arial"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HydroDesktop</a:t>
            </a:r>
            <a:r>
              <a:rPr lang="en-US" dirty="0" smtClean="0"/>
              <a:t> is a desktop</a:t>
            </a:r>
            <a:r>
              <a:rPr lang="en-US" baseline="0" dirty="0" smtClean="0"/>
              <a:t> based software application that serves as a client for HIS Services. This project is being supported by CUAHSI, Idaho </a:t>
            </a:r>
            <a:r>
              <a:rPr lang="en-US" baseline="0" dirty="0" err="1" smtClean="0"/>
              <a:t>EPSCoR</a:t>
            </a:r>
            <a:r>
              <a:rPr lang="en-US" baseline="0" dirty="0" smtClean="0"/>
              <a:t> and the Inland Northwest Research Alliance. </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26</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HydroDesktop</a:t>
            </a:r>
            <a:r>
              <a:rPr lang="en-US" dirty="0" smtClean="0"/>
              <a:t> will</a:t>
            </a:r>
            <a:r>
              <a:rPr lang="en-US" baseline="0" dirty="0" smtClean="0"/>
              <a:t> be a key component of the HIS Project and serves as a desktop client to provide access to HIS Services. </a:t>
            </a:r>
            <a:r>
              <a:rPr lang="en-US" baseline="0" dirty="0" err="1" smtClean="0"/>
              <a:t>HydroDesktop</a:t>
            </a:r>
            <a:r>
              <a:rPr lang="en-US" baseline="0" dirty="0" smtClean="0"/>
              <a:t> will include capabilities for data discover, download, visualization, modification and export through a simple open source GIS based desktop application. </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28</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User can search for</a:t>
            </a:r>
            <a:r>
              <a:rPr lang="en-US" baseline="0" dirty="0" smtClean="0"/>
              <a:t> available data by geographic region, variable, time range and web service. The variable, time range and web service criteria are optional.</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30</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User can search for</a:t>
            </a:r>
            <a:r>
              <a:rPr lang="en-US" baseline="0" dirty="0" smtClean="0"/>
              <a:t> available data by geographic region, variable, time range and web service. The variable, time range and web service criteria </a:t>
            </a:r>
            <a:r>
              <a:rPr lang="en-US" baseline="0" smtClean="0"/>
              <a:t>are optional.</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31</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or more keywords can be selected.</a:t>
            </a:r>
            <a:r>
              <a:rPr lang="en-US" baseline="0" dirty="0" smtClean="0"/>
              <a:t> The list of available keywords is retrieved from HIS Central</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32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Search</a:t>
            </a:r>
            <a:r>
              <a:rPr lang="en-US" baseline="0" dirty="0" smtClean="0"/>
              <a:t> results are shown in a map and in a table. User can refine the search by selecting a subset of data series in the table or map.</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33</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After refining the search, </a:t>
            </a:r>
            <a:r>
              <a:rPr lang="en-US" dirty="0" err="1" smtClean="0"/>
              <a:t>HydroDesktop</a:t>
            </a:r>
            <a:r>
              <a:rPr lang="en-US" baseline="0" dirty="0" smtClean="0"/>
              <a:t> connects to one or more </a:t>
            </a:r>
            <a:r>
              <a:rPr lang="en-US" baseline="0" dirty="0" err="1" smtClean="0"/>
              <a:t>WaterOneFlow</a:t>
            </a:r>
            <a:r>
              <a:rPr lang="en-US" baseline="0" dirty="0" smtClean="0"/>
              <a:t> web services and downloads the observation data. The downloaded data is stored in a local SQLITE database. The measurement sites are displayed on the map as a new theme.</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34</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functionality of </a:t>
            </a:r>
            <a:r>
              <a:rPr lang="en-US" dirty="0" err="1" smtClean="0"/>
              <a:t>HydroDesktop</a:t>
            </a:r>
            <a:r>
              <a:rPr lang="en-US" dirty="0" smtClean="0"/>
              <a:t> can be extended by plug-ins.</a:t>
            </a:r>
            <a:r>
              <a:rPr lang="en-US" baseline="0" dirty="0" smtClean="0"/>
              <a:t> Each plug-in needs to reference the library MapWindow.dll and implement the </a:t>
            </a:r>
            <a:r>
              <a:rPr lang="en-US" baseline="0" dirty="0" err="1" smtClean="0"/>
              <a:t>MapWindow</a:t>
            </a:r>
            <a:r>
              <a:rPr lang="en-US" baseline="0" dirty="0" smtClean="0"/>
              <a:t> 6 </a:t>
            </a:r>
            <a:r>
              <a:rPr lang="en-US" baseline="0" dirty="0" err="1" smtClean="0"/>
              <a:t>plugin</a:t>
            </a:r>
            <a:r>
              <a:rPr lang="en-US" baseline="0" dirty="0" smtClean="0"/>
              <a:t> interface. Any existing </a:t>
            </a:r>
            <a:r>
              <a:rPr lang="en-US" baseline="0" dirty="0" err="1" smtClean="0"/>
              <a:t>MapWindow</a:t>
            </a:r>
            <a:r>
              <a:rPr lang="en-US" baseline="0" dirty="0" smtClean="0"/>
              <a:t> 6 GIS plug-in can be used as a </a:t>
            </a:r>
            <a:r>
              <a:rPr lang="en-US" baseline="0" dirty="0" err="1" smtClean="0"/>
              <a:t>HydroDesktop</a:t>
            </a:r>
            <a:r>
              <a:rPr lang="en-US" baseline="0" dirty="0" smtClean="0"/>
              <a:t> plug-in. To easily access data from the </a:t>
            </a:r>
            <a:r>
              <a:rPr lang="en-US" baseline="0" dirty="0" err="1" smtClean="0"/>
              <a:t>HydroDesktop</a:t>
            </a:r>
            <a:r>
              <a:rPr lang="en-US" baseline="0" dirty="0" smtClean="0"/>
              <a:t> local database, a </a:t>
            </a:r>
            <a:r>
              <a:rPr lang="en-US" baseline="0" dirty="0" err="1" smtClean="0"/>
              <a:t>plugin</a:t>
            </a:r>
            <a:r>
              <a:rPr lang="en-US" baseline="0" dirty="0" smtClean="0"/>
              <a:t> can use functions from the </a:t>
            </a:r>
            <a:r>
              <a:rPr lang="en-US" baseline="0" dirty="0" err="1" smtClean="0"/>
              <a:t>HydroDesktop.Database.dll</a:t>
            </a:r>
            <a:r>
              <a:rPr lang="en-US" baseline="0" dirty="0" smtClean="0"/>
              <a:t> library (data abstraction layer)</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35</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HydroDesktop</a:t>
            </a:r>
            <a:r>
              <a:rPr lang="en-US" dirty="0" smtClean="0"/>
              <a:t> development is following the open source model</a:t>
            </a:r>
            <a:r>
              <a:rPr lang="en-US" baseline="0" dirty="0" smtClean="0"/>
              <a:t> and is housed at the Microsoft </a:t>
            </a:r>
            <a:r>
              <a:rPr lang="en-US" baseline="0" dirty="0" err="1" smtClean="0"/>
              <a:t>CodePlex</a:t>
            </a:r>
            <a:r>
              <a:rPr lang="en-US" baseline="0" dirty="0" smtClean="0"/>
              <a:t> web site. The project can be accessed through the </a:t>
            </a:r>
            <a:r>
              <a:rPr lang="en-US" baseline="0" dirty="0" err="1" smtClean="0"/>
              <a:t>link:www.hydrodesktop.org</a:t>
            </a:r>
            <a:r>
              <a:rPr lang="en-US" baseline="0" dirty="0" smtClean="0"/>
              <a:t> and is open for public participation in the project. The collaborative development portal includes a project WIKI with information about the project, a Downloads page for current installers and releases of the software, a Discussion Forum for open discussions and questions about the project, an Issue tracker for managing bugs, features, and issues. Also direct access to source code is available for anyone (authorized users are invited to contribute  source code directly to the project). </a:t>
            </a:r>
            <a:r>
              <a:rPr lang="en-US" baseline="0" dirty="0" err="1" smtClean="0"/>
              <a:t>HydroDesktop</a:t>
            </a:r>
            <a:r>
              <a:rPr lang="en-US" baseline="0" dirty="0" smtClean="0"/>
              <a:t> is licensed under the BSD open source license which allows it to be used in commercial, non-commercial, academic, government or other settings </a:t>
            </a:r>
            <a:r>
              <a:rPr lang="en-US" baseline="0" smtClean="0"/>
              <a:t>as needed.</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36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target audience for HIS was initially the academic community, but several key state and federal players have also shown interest.  </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HydroSeek demo that you just saw included several key pieces that participate</a:t>
            </a:r>
            <a:r>
              <a:rPr lang="en-US" baseline="0" dirty="0" smtClean="0"/>
              <a:t> smoothly in the HIS System.  The system includes HIS Servers that provide data, HIS Central which catalogs data and assists in data discovery, and users who access data.  Let’s take a closer look at HIS Server, and in particular the WaterOneFlow web service.</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5E97FA7-E71F-4129-91D4-6C920F052488}" type="slidenum">
              <a:rPr lang="en-US"/>
              <a:pPr fontAlgn="base">
                <a:spcBef>
                  <a:spcPct val="0"/>
                </a:spcBef>
                <a:spcAft>
                  <a:spcPct val="0"/>
                </a:spcAft>
              </a:pPr>
              <a:t>7</a:t>
            </a:fld>
            <a:endParaRPr lang="en-US"/>
          </a:p>
        </p:txBody>
      </p:sp>
      <p:sp>
        <p:nvSpPr>
          <p:cNvPr id="4505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506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There are many types of water data.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a:t>
            </a:r>
            <a:r>
              <a:rPr lang="en-US" baseline="0" dirty="0" smtClean="0"/>
              <a:t> data are recorded over time to monitor a hydrologic process or property.</a:t>
            </a:r>
            <a:endParaRPr lang="en-US" dirty="0" smtClean="0"/>
          </a:p>
        </p:txBody>
      </p:sp>
      <p:sp>
        <p:nvSpPr>
          <p:cNvPr id="4" name="Slide Number Placeholder 3"/>
          <p:cNvSpPr>
            <a:spLocks noGrp="1"/>
          </p:cNvSpPr>
          <p:nvPr>
            <p:ph type="sldNum" sz="quarter" idx="10"/>
          </p:nvPr>
        </p:nvSpPr>
        <p:spPr/>
        <p:txBody>
          <a:bodyPr/>
          <a:lstStyle/>
          <a:p>
            <a:fld id="{75A08714-0123-4697-BB9E-E797D37FF921}" type="slidenum">
              <a:rPr lang="en-US" smtClean="0"/>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HIS relational</a:t>
            </a:r>
            <a:r>
              <a:rPr lang="en-US" baseline="0" dirty="0" smtClean="0"/>
              <a:t> database has its origins in the data cube, where a single data value is indexed by a description of what it represents, its location in space, and when it was recorded.</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t>
            </a:r>
            <a:r>
              <a:rPr lang="en-US" dirty="0" err="1" smtClean="0"/>
              <a:t>DataValues</a:t>
            </a:r>
            <a:r>
              <a:rPr lang="en-US" dirty="0" smtClean="0"/>
              <a:t> table</a:t>
            </a:r>
            <a:r>
              <a:rPr lang="en-US" baseline="0" dirty="0" smtClean="0"/>
              <a:t> is at the center of the Observations Data Model, with other tables around it providing additional information using database relationships.</a:t>
            </a:r>
            <a:endParaRPr lang="en-US" dirty="0"/>
          </a:p>
        </p:txBody>
      </p:sp>
      <p:sp>
        <p:nvSpPr>
          <p:cNvPr id="4" name="Slide Number Placeholder 3"/>
          <p:cNvSpPr>
            <a:spLocks noGrp="1"/>
          </p:cNvSpPr>
          <p:nvPr>
            <p:ph type="sldNum" sz="quarter" idx="10"/>
          </p:nvPr>
        </p:nvSpPr>
        <p:spPr/>
        <p:txBody>
          <a:bodyPr/>
          <a:lstStyle/>
          <a:p>
            <a:fld id="{A92E5AA3-CB61-4843-A5EF-4DD1AC5B373B}"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represent</a:t>
            </a:r>
            <a:r>
              <a:rPr lang="en-US" baseline="0" dirty="0" smtClean="0"/>
              <a:t> the data cube with the </a:t>
            </a:r>
            <a:r>
              <a:rPr lang="en-US" baseline="0" dirty="0" err="1" smtClean="0"/>
              <a:t>DataValues</a:t>
            </a:r>
            <a:r>
              <a:rPr lang="en-US" baseline="0" dirty="0" smtClean="0"/>
              <a:t> table.  We store what, where, when, and other information for each data value in the table.  (Fields highlighted in bold are required fields.)</a:t>
            </a:r>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9/29/2009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9/29/2009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9/29/2009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9/29/2009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9/29/2009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9/29/2009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9/29/2009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9/29/2009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9/29/2009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9/29/2009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wmf"/><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wmf"/><Relationship Id="rId5" Type="http://schemas.openxmlformats.org/officeDocument/2006/relationships/image" Target="../media/image38.wmf"/><Relationship Id="rId4" Type="http://schemas.openxmlformats.org/officeDocument/2006/relationships/image" Target="../media/image37.wmf"/></Relationships>
</file>

<file path=ppt/slides/_rels/slide13.xml.rels><?xml version="1.0" encoding="UTF-8" standalone="yes"?>
<Relationships xmlns="http://schemas.openxmlformats.org/package/2006/relationships"><Relationship Id="rId2" Type="http://schemas.openxmlformats.org/officeDocument/2006/relationships/hyperlink" Target="http://his.cuahsi.org/wdfederation.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5.jpeg"/><Relationship Id="rId13" Type="http://schemas.openxmlformats.org/officeDocument/2006/relationships/image" Target="../media/image49.png"/><Relationship Id="rId3" Type="http://schemas.openxmlformats.org/officeDocument/2006/relationships/image" Target="../media/image41.wmf"/><Relationship Id="rId7" Type="http://schemas.openxmlformats.org/officeDocument/2006/relationships/image" Target="../media/image44.png"/><Relationship Id="rId12"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hyperlink" Target="http://www.campbellsci.com/03001-wind-sentry" TargetMode="External"/><Relationship Id="rId10" Type="http://schemas.openxmlformats.org/officeDocument/2006/relationships/image" Target="../media/image46.png"/><Relationship Id="rId4" Type="http://schemas.openxmlformats.org/officeDocument/2006/relationships/image" Target="../media/image42.wmf"/><Relationship Id="rId9" Type="http://schemas.openxmlformats.org/officeDocument/2006/relationships/image" Target="../media/image5.wmf"/><Relationship Id="rId14" Type="http://schemas.openxmlformats.org/officeDocument/2006/relationships/hyperlink" Target="http://his.cuahsi.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23.xml.rels><?xml version="1.0" encoding="UTF-8" standalone="yes"?>
<Relationships xmlns="http://schemas.openxmlformats.org/package/2006/relationships"><Relationship Id="rId3" Type="http://schemas.openxmlformats.org/officeDocument/2006/relationships/hyperlink" Target="http://www.hydroseek.org/"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hyperlink" Target="http://upload.wikimedia.org/wikipedia/commons/2/21/Matlab_Logo.pn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3" Type="http://schemas.openxmlformats.org/officeDocument/2006/relationships/hyperlink" Target="http://his.cuahsi.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www.cuahsi.or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18" Type="http://schemas.openxmlformats.org/officeDocument/2006/relationships/image" Target="../media/image18.emf"/><Relationship Id="rId3" Type="http://schemas.openxmlformats.org/officeDocument/2006/relationships/hyperlink" Target="http://www.hyroseek.org/" TargetMode="External"/><Relationship Id="rId7" Type="http://schemas.openxmlformats.org/officeDocument/2006/relationships/image" Target="../media/image7.jpeg"/><Relationship Id="rId12" Type="http://schemas.openxmlformats.org/officeDocument/2006/relationships/image" Target="../media/image12.png"/><Relationship Id="rId17" Type="http://schemas.openxmlformats.org/officeDocument/2006/relationships/image" Target="../media/image17.emf"/><Relationship Id="rId2" Type="http://schemas.openxmlformats.org/officeDocument/2006/relationships/notesSlide" Target="../notesSlides/notesSlide2.xml"/><Relationship Id="rId16" Type="http://schemas.openxmlformats.org/officeDocument/2006/relationships/image" Target="../media/image16.emf"/><Relationship Id="rId1" Type="http://schemas.openxmlformats.org/officeDocument/2006/relationships/slideLayout" Target="../slideLayouts/slideLayout7.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wmf"/><Relationship Id="rId15" Type="http://schemas.openxmlformats.org/officeDocument/2006/relationships/image" Target="../media/image15.emf"/><Relationship Id="rId10" Type="http://schemas.openxmlformats.org/officeDocument/2006/relationships/image" Target="../media/image10.png"/><Relationship Id="rId19" Type="http://schemas.openxmlformats.org/officeDocument/2006/relationships/image" Target="../media/image19.emf"/><Relationship Id="rId4" Type="http://schemas.openxmlformats.org/officeDocument/2006/relationships/image" Target="../media/image4.jpeg"/><Relationship Id="rId9" Type="http://schemas.openxmlformats.org/officeDocument/2006/relationships/image" Target="../media/image9.png"/><Relationship Id="rId14" Type="http://schemas.openxmlformats.org/officeDocument/2006/relationships/image" Target="../media/image14.emf"/></Relationships>
</file>

<file path=ppt/slides/_rels/slide5.xml.rels><?xml version="1.0" encoding="UTF-8" standalone="yes"?>
<Relationships xmlns="http://schemas.openxmlformats.org/package/2006/relationships"><Relationship Id="rId3" Type="http://schemas.openxmlformats.org/officeDocument/2006/relationships/hyperlink" Target="http://his.cuahsi.org/partner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2.wmf"/><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jpeg"/><Relationship Id="rId12"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jpeg"/><Relationship Id="rId11" Type="http://schemas.openxmlformats.org/officeDocument/2006/relationships/image" Target="../media/image31.jpeg"/><Relationship Id="rId5" Type="http://schemas.openxmlformats.org/officeDocument/2006/relationships/image" Target="../media/image25.jpeg"/><Relationship Id="rId10" Type="http://schemas.openxmlformats.org/officeDocument/2006/relationships/image" Target="../media/image30.jpeg"/><Relationship Id="rId4" Type="http://schemas.openxmlformats.org/officeDocument/2006/relationships/image" Target="../media/image24.jpeg"/><Relationship Id="rId9" Type="http://schemas.openxmlformats.org/officeDocument/2006/relationships/image" Target="../media/image29.jpe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52400" y="762001"/>
            <a:ext cx="8763000" cy="2838450"/>
          </a:xfrm>
        </p:spPr>
        <p:txBody>
          <a:bodyPr>
            <a:normAutofit/>
          </a:bodyPr>
          <a:lstStyle/>
          <a:p>
            <a:r>
              <a:rPr lang="en-US" sz="3600" dirty="0" smtClean="0"/>
              <a:t>Introducing the CUAHSI Hydrologic Information System Desktop Application, HydroDesktop, and Open Source Development Community</a:t>
            </a:r>
            <a:endParaRPr lang="en-US" sz="3600" dirty="0"/>
          </a:p>
        </p:txBody>
      </p:sp>
      <p:sp>
        <p:nvSpPr>
          <p:cNvPr id="6" name="Subtitle 5"/>
          <p:cNvSpPr>
            <a:spLocks noGrp="1"/>
          </p:cNvSpPr>
          <p:nvPr>
            <p:ph type="subTitle" idx="1"/>
          </p:nvPr>
        </p:nvSpPr>
        <p:spPr>
          <a:xfrm>
            <a:off x="1371600" y="3657600"/>
            <a:ext cx="6400800" cy="2895600"/>
          </a:xfrm>
        </p:spPr>
        <p:txBody>
          <a:bodyPr>
            <a:normAutofit fontScale="92500" lnSpcReduction="10000"/>
          </a:bodyPr>
          <a:lstStyle/>
          <a:p>
            <a:r>
              <a:rPr lang="en-US" dirty="0" smtClean="0"/>
              <a:t>Daniel P. Ames, Ph.D. P.E.</a:t>
            </a:r>
          </a:p>
          <a:p>
            <a:r>
              <a:rPr lang="en-US" dirty="0" smtClean="0"/>
              <a:t>Idaho State University</a:t>
            </a:r>
          </a:p>
          <a:p>
            <a:endParaRPr lang="en-US" dirty="0" smtClean="0"/>
          </a:p>
          <a:p>
            <a:endParaRPr lang="en-US" sz="2200" i="1" dirty="0" smtClean="0">
              <a:solidFill>
                <a:schemeClr val="tx1"/>
              </a:solidFill>
            </a:endParaRPr>
          </a:p>
          <a:p>
            <a:endParaRPr lang="en-US" sz="2200" i="1" dirty="0" smtClean="0">
              <a:solidFill>
                <a:schemeClr val="tx1"/>
              </a:solidFill>
            </a:endParaRPr>
          </a:p>
          <a:p>
            <a:endParaRPr lang="en-US" sz="2200" i="1" dirty="0" smtClean="0">
              <a:solidFill>
                <a:schemeClr val="tx1"/>
              </a:solidFill>
            </a:endParaRPr>
          </a:p>
          <a:p>
            <a:r>
              <a:rPr lang="en-US" sz="1700" i="1" dirty="0" smtClean="0">
                <a:solidFill>
                  <a:schemeClr val="tx1"/>
                </a:solidFill>
              </a:rPr>
              <a:t>Some Slides Courtesy of the CUAHSI HIS Project Team</a:t>
            </a:r>
            <a:endParaRPr lang="en-US" sz="2600" i="1" dirty="0" smtClean="0">
              <a:solidFill>
                <a:schemeClr val="tx1"/>
              </a:solidFill>
            </a:endParaRPr>
          </a:p>
        </p:txBody>
      </p:sp>
      <p:pic>
        <p:nvPicPr>
          <p:cNvPr id="7" name="Picture 2"/>
          <p:cNvPicPr>
            <a:picLocks noChangeAspect="1" noChangeArrowheads="1"/>
          </p:cNvPicPr>
          <p:nvPr/>
        </p:nvPicPr>
        <p:blipFill>
          <a:blip r:embed="rId2" cstate="email"/>
          <a:srcRect/>
          <a:stretch>
            <a:fillRect/>
          </a:stretch>
        </p:blipFill>
        <p:spPr bwMode="auto">
          <a:xfrm>
            <a:off x="0" y="0"/>
            <a:ext cx="4191000" cy="791919"/>
          </a:xfrm>
          <a:prstGeom prst="rect">
            <a:avLst/>
          </a:prstGeom>
          <a:noFill/>
          <a:ln w="9525">
            <a:noFill/>
            <a:miter lim="800000"/>
            <a:headEnd/>
            <a:tailEnd/>
          </a:ln>
        </p:spPr>
      </p:pic>
      <p:pic>
        <p:nvPicPr>
          <p:cNvPr id="8" name="Picture 7" descr="cuahsi_logo_4"/>
          <p:cNvPicPr>
            <a:picLocks noChangeAspect="1"/>
          </p:cNvPicPr>
          <p:nvPr/>
        </p:nvPicPr>
        <p:blipFill>
          <a:blip r:embed="rId3" cstate="print"/>
          <a:srcRect/>
          <a:stretch>
            <a:fillRect/>
          </a:stretch>
        </p:blipFill>
        <p:spPr bwMode="auto">
          <a:xfrm>
            <a:off x="6324600" y="152400"/>
            <a:ext cx="2681288" cy="762000"/>
          </a:xfrm>
          <a:prstGeom prst="rect">
            <a:avLst/>
          </a:prstGeom>
          <a:noFill/>
          <a:ln w="9525">
            <a:noFill/>
            <a:miter lim="800000"/>
            <a:headEnd/>
            <a:tailEnd/>
          </a:ln>
        </p:spPr>
      </p:pic>
      <p:pic>
        <p:nvPicPr>
          <p:cNvPr id="9" name="Picture 8" descr="geospatial software lab.jpg"/>
          <p:cNvPicPr>
            <a:picLocks noChangeAspect="1"/>
          </p:cNvPicPr>
          <p:nvPr/>
        </p:nvPicPr>
        <p:blipFill>
          <a:blip r:embed="rId4" cstate="print"/>
          <a:srcRect/>
          <a:stretch>
            <a:fillRect/>
          </a:stretch>
        </p:blipFill>
        <p:spPr bwMode="auto">
          <a:xfrm>
            <a:off x="2254968" y="4724400"/>
            <a:ext cx="4450632" cy="13716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0"/>
            <a:ext cx="8229600" cy="1143000"/>
          </a:xfrm>
        </p:spPr>
        <p:txBody>
          <a:bodyPr/>
          <a:lstStyle/>
          <a:p>
            <a:r>
              <a:rPr lang="en-US" smtClean="0"/>
              <a:t>Observations Data Model</a:t>
            </a:r>
          </a:p>
        </p:txBody>
      </p:sp>
      <p:pic>
        <p:nvPicPr>
          <p:cNvPr id="19459" name="Picture 2"/>
          <p:cNvPicPr>
            <a:picLocks noChangeAspect="1" noChangeArrowheads="1"/>
          </p:cNvPicPr>
          <p:nvPr/>
        </p:nvPicPr>
        <p:blipFill>
          <a:blip r:embed="rId3" cstate="print"/>
          <a:srcRect/>
          <a:stretch>
            <a:fillRect/>
          </a:stretch>
        </p:blipFill>
        <p:spPr bwMode="auto">
          <a:xfrm>
            <a:off x="609600" y="990600"/>
            <a:ext cx="8077200" cy="5180013"/>
          </a:xfrm>
          <a:prstGeom prst="rect">
            <a:avLst/>
          </a:prstGeom>
          <a:noFill/>
          <a:ln w="9525">
            <a:noFill/>
            <a:miter lim="800000"/>
            <a:headEnd/>
            <a:tailEnd/>
          </a:ln>
        </p:spPr>
      </p:pic>
      <p:sp>
        <p:nvSpPr>
          <p:cNvPr id="19460" name="Rectangle 3"/>
          <p:cNvSpPr>
            <a:spLocks noChangeArrowheads="1"/>
          </p:cNvSpPr>
          <p:nvPr/>
        </p:nvSpPr>
        <p:spPr bwMode="auto">
          <a:xfrm>
            <a:off x="685800" y="6119813"/>
            <a:ext cx="7924800" cy="522287"/>
          </a:xfrm>
          <a:prstGeom prst="rect">
            <a:avLst/>
          </a:prstGeom>
          <a:noFill/>
          <a:ln w="9525">
            <a:noFill/>
            <a:miter lim="800000"/>
            <a:headEnd/>
            <a:tailEnd/>
          </a:ln>
        </p:spPr>
        <p:txBody>
          <a:bodyPr>
            <a:spAutoFit/>
          </a:bodyPr>
          <a:lstStyle/>
          <a:p>
            <a:r>
              <a:rPr lang="en-US" sz="1400" dirty="0">
                <a:latin typeface="Calibri" pitchFamily="34" charset="0"/>
              </a:rPr>
              <a:t>Horsburgh, J. S., D. G. Tarboton, D. R. Maidment and I. Zaslavsky, (2008), "A Relational Model for Environmental and Water Resources Data," Water </a:t>
            </a:r>
            <a:r>
              <a:rPr lang="en-US" sz="1400" dirty="0" err="1">
                <a:latin typeface="Calibri" pitchFamily="34" charset="0"/>
              </a:rPr>
              <a:t>Resour</a:t>
            </a:r>
            <a:r>
              <a:rPr lang="en-US" sz="1400" dirty="0">
                <a:latin typeface="Calibri" pitchFamily="34" charset="0"/>
              </a:rPr>
              <a:t>. Res., 44: W05406, doi:10.1029/2007WR006392.</a:t>
            </a:r>
          </a:p>
        </p:txBody>
      </p:sp>
      <p:sp>
        <p:nvSpPr>
          <p:cNvPr id="5" name="Rectangle 4"/>
          <p:cNvSpPr/>
          <p:nvPr/>
        </p:nvSpPr>
        <p:spPr>
          <a:xfrm>
            <a:off x="3657600" y="2514600"/>
            <a:ext cx="990600" cy="14954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Box 5"/>
          <p:cNvSpPr txBox="1"/>
          <p:nvPr/>
        </p:nvSpPr>
        <p:spPr>
          <a:xfrm>
            <a:off x="4800600" y="2678668"/>
            <a:ext cx="1747658" cy="369332"/>
          </a:xfrm>
          <a:prstGeom prst="rect">
            <a:avLst/>
          </a:prstGeom>
          <a:solidFill>
            <a:schemeClr val="bg1"/>
          </a:solidFill>
          <a:ln w="28575">
            <a:solidFill>
              <a:schemeClr val="tx2"/>
            </a:solidFill>
          </a:ln>
        </p:spPr>
        <p:txBody>
          <a:bodyPr wrap="none" rtlCol="0">
            <a:spAutoFit/>
          </a:bodyPr>
          <a:lstStyle/>
          <a:p>
            <a:pPr algn="ctr"/>
            <a:r>
              <a:rPr lang="en-US" b="1" dirty="0" smtClean="0">
                <a:solidFill>
                  <a:schemeClr val="accent1"/>
                </a:solidFill>
              </a:rPr>
              <a:t>Values and Time</a:t>
            </a:r>
            <a:endParaRPr lang="en-US" b="1" dirty="0">
              <a:solidFill>
                <a:schemeClr val="accent1"/>
              </a:solidFill>
            </a:endParaRPr>
          </a:p>
        </p:txBody>
      </p:sp>
      <p:sp>
        <p:nvSpPr>
          <p:cNvPr id="7" name="Rectangle 6"/>
          <p:cNvSpPr/>
          <p:nvPr/>
        </p:nvSpPr>
        <p:spPr>
          <a:xfrm>
            <a:off x="1981200" y="4191001"/>
            <a:ext cx="76200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Box 7"/>
          <p:cNvSpPr txBox="1"/>
          <p:nvPr/>
        </p:nvSpPr>
        <p:spPr>
          <a:xfrm>
            <a:off x="2902430" y="4572000"/>
            <a:ext cx="1059970" cy="369332"/>
          </a:xfrm>
          <a:prstGeom prst="rect">
            <a:avLst/>
          </a:prstGeom>
          <a:solidFill>
            <a:schemeClr val="bg1"/>
          </a:solidFill>
          <a:ln w="28575">
            <a:solidFill>
              <a:schemeClr val="tx2"/>
            </a:solidFill>
          </a:ln>
        </p:spPr>
        <p:txBody>
          <a:bodyPr wrap="none" rtlCol="0">
            <a:spAutoFit/>
          </a:bodyPr>
          <a:lstStyle/>
          <a:p>
            <a:pPr algn="ctr"/>
            <a:r>
              <a:rPr lang="en-US" b="1" dirty="0" smtClean="0">
                <a:solidFill>
                  <a:schemeClr val="accent1"/>
                </a:solidFill>
              </a:rPr>
              <a:t>Variables</a:t>
            </a:r>
            <a:endParaRPr lang="en-US" b="1" dirty="0">
              <a:solidFill>
                <a:schemeClr val="accent1"/>
              </a:solidFill>
            </a:endParaRPr>
          </a:p>
        </p:txBody>
      </p:sp>
      <p:sp>
        <p:nvSpPr>
          <p:cNvPr id="9" name="Rectangle 8"/>
          <p:cNvSpPr/>
          <p:nvPr/>
        </p:nvSpPr>
        <p:spPr>
          <a:xfrm>
            <a:off x="2209800" y="1295400"/>
            <a:ext cx="838200" cy="1295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extBox 9"/>
          <p:cNvSpPr txBox="1"/>
          <p:nvPr/>
        </p:nvSpPr>
        <p:spPr>
          <a:xfrm>
            <a:off x="3131030" y="1676399"/>
            <a:ext cx="633891" cy="369332"/>
          </a:xfrm>
          <a:prstGeom prst="rect">
            <a:avLst/>
          </a:prstGeom>
          <a:solidFill>
            <a:schemeClr val="bg1"/>
          </a:solidFill>
          <a:ln w="28575">
            <a:solidFill>
              <a:schemeClr val="tx2"/>
            </a:solidFill>
          </a:ln>
        </p:spPr>
        <p:txBody>
          <a:bodyPr wrap="none" rtlCol="0">
            <a:spAutoFit/>
          </a:bodyPr>
          <a:lstStyle/>
          <a:p>
            <a:pPr algn="ctr"/>
            <a:r>
              <a:rPr lang="en-US" b="1" dirty="0" smtClean="0">
                <a:solidFill>
                  <a:schemeClr val="accent1"/>
                </a:solidFill>
              </a:rPr>
              <a:t>Sites</a:t>
            </a:r>
            <a:endParaRPr lang="en-US" b="1" dirty="0">
              <a:solidFill>
                <a:schemeClr val="accent1"/>
              </a:solidFill>
            </a:endParaRP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
          <p:cNvGrpSpPr/>
          <p:nvPr/>
        </p:nvGrpSpPr>
        <p:grpSpPr>
          <a:xfrm>
            <a:off x="838200" y="2133600"/>
            <a:ext cx="2438400" cy="3733800"/>
            <a:chOff x="838200" y="2133600"/>
            <a:chExt cx="2438400" cy="3733800"/>
          </a:xfrm>
        </p:grpSpPr>
        <p:pic>
          <p:nvPicPr>
            <p:cNvPr id="18458" name="Picture 25"/>
            <p:cNvPicPr>
              <a:picLocks noChangeAspect="1" noChangeArrowheads="1"/>
            </p:cNvPicPr>
            <p:nvPr/>
          </p:nvPicPr>
          <p:blipFill>
            <a:blip r:embed="rId3" cstate="print"/>
            <a:srcRect/>
            <a:stretch>
              <a:fillRect/>
            </a:stretch>
          </p:blipFill>
          <p:spPr bwMode="auto">
            <a:xfrm>
              <a:off x="838200" y="2133600"/>
              <a:ext cx="2438400" cy="3733800"/>
            </a:xfrm>
            <a:prstGeom prst="rect">
              <a:avLst/>
            </a:prstGeom>
            <a:noFill/>
            <a:ln w="0">
              <a:noFill/>
              <a:miter lim="800000"/>
              <a:headEnd/>
              <a:tailEnd/>
            </a:ln>
          </p:spPr>
        </p:pic>
        <p:sp>
          <p:nvSpPr>
            <p:cNvPr id="32" name="Rectangle 31"/>
            <p:cNvSpPr/>
            <p:nvPr/>
          </p:nvSpPr>
          <p:spPr>
            <a:xfrm>
              <a:off x="838200" y="2133600"/>
              <a:ext cx="2257425" cy="3657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8434" name="Title 1"/>
          <p:cNvSpPr>
            <a:spLocks noGrp="1"/>
          </p:cNvSpPr>
          <p:nvPr>
            <p:ph type="title"/>
          </p:nvPr>
        </p:nvSpPr>
        <p:spPr/>
        <p:txBody>
          <a:bodyPr/>
          <a:lstStyle/>
          <a:p>
            <a:r>
              <a:rPr lang="en-US" smtClean="0"/>
              <a:t>Data Values Table</a:t>
            </a:r>
          </a:p>
        </p:txBody>
      </p:sp>
      <p:cxnSp>
        <p:nvCxnSpPr>
          <p:cNvPr id="3" name="Straight Arrow Connector 2"/>
          <p:cNvCxnSpPr/>
          <p:nvPr/>
        </p:nvCxnSpPr>
        <p:spPr>
          <a:xfrm rot="5400000" flipH="1" flipV="1">
            <a:off x="4760913" y="3238500"/>
            <a:ext cx="2516188" cy="1587"/>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rot="10800000" flipV="1">
            <a:off x="4495800" y="4495800"/>
            <a:ext cx="1524000" cy="1295400"/>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6019800" y="4495800"/>
            <a:ext cx="2516188" cy="1588"/>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438" name="TextBox 5"/>
          <p:cNvSpPr txBox="1">
            <a:spLocks noChangeArrowheads="1"/>
          </p:cNvSpPr>
          <p:nvPr/>
        </p:nvSpPr>
        <p:spPr bwMode="auto">
          <a:xfrm>
            <a:off x="7696200" y="4572000"/>
            <a:ext cx="952500" cy="369888"/>
          </a:xfrm>
          <a:prstGeom prst="rect">
            <a:avLst/>
          </a:prstGeom>
          <a:noFill/>
          <a:ln w="9525">
            <a:noFill/>
            <a:miter lim="800000"/>
            <a:headEnd/>
            <a:tailEnd/>
          </a:ln>
        </p:spPr>
        <p:txBody>
          <a:bodyPr wrap="none">
            <a:spAutoFit/>
          </a:bodyPr>
          <a:lstStyle/>
          <a:p>
            <a:r>
              <a:rPr lang="en-US">
                <a:latin typeface="Calibri" pitchFamily="34" charset="0"/>
              </a:rPr>
              <a:t>Space, S</a:t>
            </a:r>
          </a:p>
        </p:txBody>
      </p:sp>
      <p:sp>
        <p:nvSpPr>
          <p:cNvPr id="18439" name="TextBox 6"/>
          <p:cNvSpPr txBox="1">
            <a:spLocks noChangeArrowheads="1"/>
          </p:cNvSpPr>
          <p:nvPr/>
        </p:nvSpPr>
        <p:spPr bwMode="auto">
          <a:xfrm>
            <a:off x="6096000" y="2057400"/>
            <a:ext cx="865188" cy="369888"/>
          </a:xfrm>
          <a:prstGeom prst="rect">
            <a:avLst/>
          </a:prstGeom>
          <a:noFill/>
          <a:ln w="9525">
            <a:noFill/>
            <a:miter lim="800000"/>
            <a:headEnd/>
            <a:tailEnd/>
          </a:ln>
        </p:spPr>
        <p:txBody>
          <a:bodyPr wrap="none">
            <a:spAutoFit/>
          </a:bodyPr>
          <a:lstStyle/>
          <a:p>
            <a:r>
              <a:rPr lang="en-US">
                <a:latin typeface="Calibri" pitchFamily="34" charset="0"/>
              </a:rPr>
              <a:t>Time, T</a:t>
            </a:r>
          </a:p>
        </p:txBody>
      </p:sp>
      <p:sp>
        <p:nvSpPr>
          <p:cNvPr id="18440" name="TextBox 7"/>
          <p:cNvSpPr txBox="1">
            <a:spLocks noChangeArrowheads="1"/>
          </p:cNvSpPr>
          <p:nvPr/>
        </p:nvSpPr>
        <p:spPr bwMode="auto">
          <a:xfrm>
            <a:off x="4724400" y="5486400"/>
            <a:ext cx="1279525" cy="369888"/>
          </a:xfrm>
          <a:prstGeom prst="rect">
            <a:avLst/>
          </a:prstGeom>
          <a:noFill/>
          <a:ln w="9525">
            <a:noFill/>
            <a:miter lim="800000"/>
            <a:headEnd/>
            <a:tailEnd/>
          </a:ln>
        </p:spPr>
        <p:txBody>
          <a:bodyPr wrap="none">
            <a:spAutoFit/>
          </a:bodyPr>
          <a:lstStyle/>
          <a:p>
            <a:r>
              <a:rPr lang="en-US">
                <a:latin typeface="Calibri" pitchFamily="34" charset="0"/>
              </a:rPr>
              <a:t>Variables, V</a:t>
            </a:r>
          </a:p>
        </p:txBody>
      </p:sp>
      <p:cxnSp>
        <p:nvCxnSpPr>
          <p:cNvPr id="9" name="Straight Connector 8"/>
          <p:cNvCxnSpPr/>
          <p:nvPr/>
        </p:nvCxnSpPr>
        <p:spPr>
          <a:xfrm rot="5400000" flipH="1" flipV="1">
            <a:off x="6655594" y="3864769"/>
            <a:ext cx="1295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flipH="1" flipV="1">
            <a:off x="4610894" y="4456906"/>
            <a:ext cx="1295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flipH="1" flipV="1">
            <a:off x="5906294" y="4456906"/>
            <a:ext cx="1295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57800" y="3810000"/>
            <a:ext cx="1295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19800" y="3200400"/>
            <a:ext cx="1295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57800" y="5105400"/>
            <a:ext cx="1295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257800" y="3200400"/>
            <a:ext cx="7620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553200" y="3200400"/>
            <a:ext cx="7620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553200" y="4495800"/>
            <a:ext cx="762000" cy="609600"/>
          </a:xfrm>
          <a:prstGeom prst="line">
            <a:avLst/>
          </a:prstGeom>
        </p:spPr>
        <p:style>
          <a:lnRef idx="1">
            <a:schemeClr val="accent1"/>
          </a:lnRef>
          <a:fillRef idx="0">
            <a:schemeClr val="accent1"/>
          </a:fillRef>
          <a:effectRef idx="0">
            <a:schemeClr val="accent1"/>
          </a:effectRef>
          <a:fontRef idx="minor">
            <a:schemeClr val="tx1"/>
          </a:fontRef>
        </p:style>
      </p:cxnSp>
      <p:sp>
        <p:nvSpPr>
          <p:cNvPr id="18450" name="TextBox 17"/>
          <p:cNvSpPr txBox="1">
            <a:spLocks noChangeArrowheads="1"/>
          </p:cNvSpPr>
          <p:nvPr/>
        </p:nvSpPr>
        <p:spPr bwMode="auto">
          <a:xfrm>
            <a:off x="7315200" y="4114800"/>
            <a:ext cx="285750" cy="400050"/>
          </a:xfrm>
          <a:prstGeom prst="rect">
            <a:avLst/>
          </a:prstGeom>
          <a:noFill/>
          <a:ln w="9525">
            <a:noFill/>
            <a:miter lim="800000"/>
            <a:headEnd/>
            <a:tailEnd/>
          </a:ln>
        </p:spPr>
        <p:txBody>
          <a:bodyPr wrap="none">
            <a:spAutoFit/>
          </a:bodyPr>
          <a:lstStyle/>
          <a:p>
            <a:r>
              <a:rPr lang="en-US" sz="2000">
                <a:latin typeface="Calibri" pitchFamily="34" charset="0"/>
              </a:rPr>
              <a:t>s</a:t>
            </a:r>
          </a:p>
        </p:txBody>
      </p:sp>
      <p:sp>
        <p:nvSpPr>
          <p:cNvPr id="19" name="Oval 18"/>
          <p:cNvSpPr/>
          <p:nvPr/>
        </p:nvSpPr>
        <p:spPr>
          <a:xfrm>
            <a:off x="7239000" y="4419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452" name="TextBox 19"/>
          <p:cNvSpPr txBox="1">
            <a:spLocks noChangeArrowheads="1"/>
          </p:cNvSpPr>
          <p:nvPr/>
        </p:nvSpPr>
        <p:spPr bwMode="auto">
          <a:xfrm>
            <a:off x="6019800" y="2827338"/>
            <a:ext cx="271463" cy="400050"/>
          </a:xfrm>
          <a:prstGeom prst="rect">
            <a:avLst/>
          </a:prstGeom>
          <a:noFill/>
          <a:ln w="9525">
            <a:noFill/>
            <a:miter lim="800000"/>
            <a:headEnd/>
            <a:tailEnd/>
          </a:ln>
        </p:spPr>
        <p:txBody>
          <a:bodyPr wrap="none">
            <a:spAutoFit/>
          </a:bodyPr>
          <a:lstStyle/>
          <a:p>
            <a:r>
              <a:rPr lang="en-US" sz="2000">
                <a:latin typeface="Calibri" pitchFamily="34" charset="0"/>
              </a:rPr>
              <a:t>t</a:t>
            </a:r>
          </a:p>
        </p:txBody>
      </p:sp>
      <p:sp>
        <p:nvSpPr>
          <p:cNvPr id="21" name="Oval 20"/>
          <p:cNvSpPr/>
          <p:nvPr/>
        </p:nvSpPr>
        <p:spPr>
          <a:xfrm>
            <a:off x="5943600" y="313213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454" name="TextBox 21"/>
          <p:cNvSpPr txBox="1">
            <a:spLocks noChangeArrowheads="1"/>
          </p:cNvSpPr>
          <p:nvPr/>
        </p:nvSpPr>
        <p:spPr bwMode="auto">
          <a:xfrm>
            <a:off x="4876800" y="4724400"/>
            <a:ext cx="350838" cy="369888"/>
          </a:xfrm>
          <a:prstGeom prst="rect">
            <a:avLst/>
          </a:prstGeom>
          <a:noFill/>
          <a:ln w="9525">
            <a:noFill/>
            <a:miter lim="800000"/>
            <a:headEnd/>
            <a:tailEnd/>
          </a:ln>
        </p:spPr>
        <p:txBody>
          <a:bodyPr wrap="none">
            <a:spAutoFit/>
          </a:bodyPr>
          <a:lstStyle/>
          <a:p>
            <a:r>
              <a:rPr lang="en-US">
                <a:latin typeface="Calibri" pitchFamily="34" charset="0"/>
              </a:rPr>
              <a:t>V</a:t>
            </a:r>
            <a:r>
              <a:rPr lang="en-US" baseline="-25000">
                <a:latin typeface="Calibri" pitchFamily="34" charset="0"/>
              </a:rPr>
              <a:t>i</a:t>
            </a:r>
          </a:p>
        </p:txBody>
      </p:sp>
      <p:sp>
        <p:nvSpPr>
          <p:cNvPr id="23" name="Oval 22"/>
          <p:cNvSpPr/>
          <p:nvPr/>
        </p:nvSpPr>
        <p:spPr>
          <a:xfrm>
            <a:off x="5181600" y="5029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456" name="TextBox 23"/>
          <p:cNvSpPr txBox="1">
            <a:spLocks noChangeArrowheads="1"/>
          </p:cNvSpPr>
          <p:nvPr/>
        </p:nvSpPr>
        <p:spPr bwMode="auto">
          <a:xfrm>
            <a:off x="6553200" y="3657600"/>
            <a:ext cx="747713" cy="369888"/>
          </a:xfrm>
          <a:prstGeom prst="rect">
            <a:avLst/>
          </a:prstGeom>
          <a:noFill/>
          <a:ln w="9525">
            <a:noFill/>
            <a:miter lim="800000"/>
            <a:headEnd/>
            <a:tailEnd/>
          </a:ln>
        </p:spPr>
        <p:txBody>
          <a:bodyPr wrap="none">
            <a:spAutoFit/>
          </a:bodyPr>
          <a:lstStyle/>
          <a:p>
            <a:r>
              <a:rPr lang="en-US">
                <a:latin typeface="Calibri" pitchFamily="34" charset="0"/>
              </a:rPr>
              <a:t>v</a:t>
            </a:r>
            <a:r>
              <a:rPr lang="en-US" baseline="-25000">
                <a:latin typeface="Calibri" pitchFamily="34" charset="0"/>
              </a:rPr>
              <a:t>i </a:t>
            </a:r>
            <a:r>
              <a:rPr lang="en-US">
                <a:latin typeface="Calibri" pitchFamily="34" charset="0"/>
              </a:rPr>
              <a:t>(s,t)</a:t>
            </a:r>
          </a:p>
        </p:txBody>
      </p:sp>
      <p:sp>
        <p:nvSpPr>
          <p:cNvPr id="25" name="Oval 24"/>
          <p:cNvSpPr/>
          <p:nvPr/>
        </p:nvSpPr>
        <p:spPr>
          <a:xfrm>
            <a:off x="6477000" y="37338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8" name="Straight Arrow Connector 27"/>
          <p:cNvCxnSpPr/>
          <p:nvPr/>
        </p:nvCxnSpPr>
        <p:spPr>
          <a:xfrm rot="10800000">
            <a:off x="1752600" y="3657600"/>
            <a:ext cx="5562600" cy="838200"/>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1" idx="6"/>
          </p:cNvCxnSpPr>
          <p:nvPr/>
        </p:nvCxnSpPr>
        <p:spPr>
          <a:xfrm flipH="1" flipV="1">
            <a:off x="2133600" y="3124200"/>
            <a:ext cx="3962400" cy="84138"/>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10800000">
            <a:off x="2133600" y="3886200"/>
            <a:ext cx="3133725" cy="1200150"/>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grpSp>
        <p:nvGrpSpPr>
          <p:cNvPr id="6" name="Group 32"/>
          <p:cNvGrpSpPr/>
          <p:nvPr/>
        </p:nvGrpSpPr>
        <p:grpSpPr>
          <a:xfrm>
            <a:off x="838200" y="2590800"/>
            <a:ext cx="5638800" cy="1219200"/>
            <a:chOff x="838200" y="2590800"/>
            <a:chExt cx="5638800" cy="1219200"/>
          </a:xfrm>
        </p:grpSpPr>
        <p:cxnSp>
          <p:nvCxnSpPr>
            <p:cNvPr id="27" name="Straight Arrow Connector 26"/>
            <p:cNvCxnSpPr>
              <a:stCxn id="25" idx="2"/>
            </p:cNvCxnSpPr>
            <p:nvPr/>
          </p:nvCxnSpPr>
          <p:spPr>
            <a:xfrm rot="10800000">
              <a:off x="1752600" y="2667000"/>
              <a:ext cx="4724400" cy="1143000"/>
            </a:xfrm>
            <a:prstGeom prst="straightConnector1">
              <a:avLst/>
            </a:prstGeom>
            <a:ln w="2857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838200" y="2590800"/>
              <a:ext cx="866775" cy="190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3810000" y="1676400"/>
            <a:ext cx="4953000" cy="3352800"/>
          </a:xfrm>
          <a:prstGeom prst="rect">
            <a:avLst/>
          </a:prstGeom>
          <a:solidFill>
            <a:srgbClr val="92D05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172" name="Picture 4" descr="C:\Program Files\Microsoft Office\MEDIA\CAGCAT10\j0196400.wmf"/>
          <p:cNvPicPr>
            <a:picLocks noChangeAspect="1" noChangeArrowheads="1"/>
          </p:cNvPicPr>
          <p:nvPr/>
        </p:nvPicPr>
        <p:blipFill>
          <a:blip r:embed="rId3" cstate="print"/>
          <a:srcRect/>
          <a:stretch>
            <a:fillRect/>
          </a:stretch>
        </p:blipFill>
        <p:spPr bwMode="auto">
          <a:xfrm>
            <a:off x="4861580" y="685801"/>
            <a:ext cx="712624" cy="762000"/>
          </a:xfrm>
          <a:prstGeom prst="rect">
            <a:avLst/>
          </a:prstGeom>
          <a:noFill/>
        </p:spPr>
      </p:pic>
      <p:sp>
        <p:nvSpPr>
          <p:cNvPr id="38" name="Content Placeholder 37"/>
          <p:cNvSpPr>
            <a:spLocks noGrp="1"/>
          </p:cNvSpPr>
          <p:nvPr>
            <p:ph idx="1"/>
          </p:nvPr>
        </p:nvSpPr>
        <p:spPr>
          <a:xfrm>
            <a:off x="457200" y="1481328"/>
            <a:ext cx="2971800" cy="4525963"/>
          </a:xfrm>
        </p:spPr>
        <p:txBody>
          <a:bodyPr/>
          <a:lstStyle/>
          <a:p>
            <a:r>
              <a:rPr lang="en-US" dirty="0" smtClean="0"/>
              <a:t>Built for data</a:t>
            </a:r>
          </a:p>
          <a:p>
            <a:pPr lvl="1"/>
            <a:r>
              <a:rPr lang="en-US" dirty="0" smtClean="0"/>
              <a:t>Storage</a:t>
            </a:r>
          </a:p>
          <a:p>
            <a:pPr lvl="1"/>
            <a:r>
              <a:rPr lang="en-US" dirty="0" smtClean="0"/>
              <a:t>Loading</a:t>
            </a:r>
          </a:p>
          <a:p>
            <a:pPr lvl="1"/>
            <a:r>
              <a:rPr lang="en-US" dirty="0" smtClean="0"/>
              <a:t>Analysis</a:t>
            </a:r>
          </a:p>
          <a:p>
            <a:pPr lvl="1"/>
            <a:r>
              <a:rPr lang="en-US" dirty="0" smtClean="0"/>
              <a:t>Publication</a:t>
            </a:r>
          </a:p>
          <a:p>
            <a:r>
              <a:rPr lang="en-US" dirty="0" smtClean="0"/>
              <a:t>HIS Software free of charge</a:t>
            </a:r>
          </a:p>
        </p:txBody>
      </p:sp>
      <p:sp>
        <p:nvSpPr>
          <p:cNvPr id="3" name="Title 2"/>
          <p:cNvSpPr>
            <a:spLocks noGrp="1"/>
          </p:cNvSpPr>
          <p:nvPr>
            <p:ph type="title"/>
          </p:nvPr>
        </p:nvSpPr>
        <p:spPr>
          <a:xfrm>
            <a:off x="228600" y="152400"/>
            <a:ext cx="3200400" cy="1143000"/>
          </a:xfrm>
        </p:spPr>
        <p:txBody>
          <a:bodyPr/>
          <a:lstStyle/>
          <a:p>
            <a:r>
              <a:rPr lang="en-US" dirty="0" smtClean="0"/>
              <a:t>HIS Server</a:t>
            </a:r>
            <a:endParaRPr lang="en-US" dirty="0"/>
          </a:p>
        </p:txBody>
      </p:sp>
      <p:sp>
        <p:nvSpPr>
          <p:cNvPr id="5" name="TextBox 4"/>
          <p:cNvSpPr txBox="1"/>
          <p:nvPr/>
        </p:nvSpPr>
        <p:spPr>
          <a:xfrm>
            <a:off x="4601980" y="1840468"/>
            <a:ext cx="3365921" cy="369332"/>
          </a:xfrm>
          <a:prstGeom prst="rect">
            <a:avLst/>
          </a:prstGeom>
          <a:solidFill>
            <a:schemeClr val="bg1">
              <a:alpha val="85000"/>
            </a:schemeClr>
          </a:solidFill>
          <a:ln w="3175">
            <a:solidFill>
              <a:schemeClr val="tx1"/>
            </a:solidFill>
          </a:ln>
        </p:spPr>
        <p:txBody>
          <a:bodyPr wrap="none" rtlCol="0">
            <a:spAutoFit/>
          </a:bodyPr>
          <a:lstStyle/>
          <a:p>
            <a:pPr algn="ctr"/>
            <a:r>
              <a:rPr lang="en-US" dirty="0" smtClean="0"/>
              <a:t>ODM and Streaming Data Loaders</a:t>
            </a:r>
            <a:endParaRPr lang="en-US" dirty="0"/>
          </a:p>
        </p:txBody>
      </p:sp>
      <p:sp>
        <p:nvSpPr>
          <p:cNvPr id="6" name="TextBox 5"/>
          <p:cNvSpPr txBox="1"/>
          <p:nvPr/>
        </p:nvSpPr>
        <p:spPr>
          <a:xfrm>
            <a:off x="6477000" y="304800"/>
            <a:ext cx="2223686" cy="369332"/>
          </a:xfrm>
          <a:prstGeom prst="rect">
            <a:avLst/>
          </a:prstGeom>
          <a:noFill/>
        </p:spPr>
        <p:txBody>
          <a:bodyPr wrap="none" rtlCol="0">
            <a:spAutoFit/>
          </a:bodyPr>
          <a:lstStyle/>
          <a:p>
            <a:r>
              <a:rPr lang="en-US" dirty="0" smtClean="0"/>
              <a:t>Real-time Sensors</a:t>
            </a:r>
            <a:endParaRPr lang="en-US" dirty="0"/>
          </a:p>
        </p:txBody>
      </p:sp>
      <p:grpSp>
        <p:nvGrpSpPr>
          <p:cNvPr id="2" name="Group 69"/>
          <p:cNvGrpSpPr/>
          <p:nvPr/>
        </p:nvGrpSpPr>
        <p:grpSpPr>
          <a:xfrm>
            <a:off x="5872162" y="3733800"/>
            <a:ext cx="2662238" cy="1143000"/>
            <a:chOff x="5872162" y="3733800"/>
            <a:chExt cx="2662238" cy="1143000"/>
          </a:xfrm>
        </p:grpSpPr>
        <p:grpSp>
          <p:nvGrpSpPr>
            <p:cNvPr id="7" name="Group 29"/>
            <p:cNvGrpSpPr/>
            <p:nvPr/>
          </p:nvGrpSpPr>
          <p:grpSpPr>
            <a:xfrm>
              <a:off x="5872162" y="3733800"/>
              <a:ext cx="2662238" cy="1143000"/>
              <a:chOff x="5491162" y="4419600"/>
              <a:chExt cx="2662238" cy="1143000"/>
            </a:xfrm>
          </p:grpSpPr>
          <p:sp>
            <p:nvSpPr>
              <p:cNvPr id="17" name="Rectangle 8"/>
              <p:cNvSpPr>
                <a:spLocks noChangeArrowheads="1"/>
              </p:cNvSpPr>
              <p:nvPr/>
            </p:nvSpPr>
            <p:spPr bwMode="auto">
              <a:xfrm>
                <a:off x="5867400" y="4419600"/>
                <a:ext cx="2286000" cy="1143000"/>
              </a:xfrm>
              <a:prstGeom prst="rect">
                <a:avLst/>
              </a:prstGeom>
              <a:solidFill>
                <a:srgbClr val="FFFFFF"/>
              </a:solidFill>
              <a:ln w="9525">
                <a:solidFill>
                  <a:schemeClr val="tx1"/>
                </a:solidFill>
                <a:miter lim="800000"/>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18" name="Line 9"/>
              <p:cNvSpPr>
                <a:spLocks noChangeShapeType="1"/>
              </p:cNvSpPr>
              <p:nvPr/>
            </p:nvSpPr>
            <p:spPr bwMode="auto">
              <a:xfrm>
                <a:off x="5562600" y="4572000"/>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19" name="Line 10"/>
              <p:cNvSpPr>
                <a:spLocks noChangeShapeType="1"/>
              </p:cNvSpPr>
              <p:nvPr/>
            </p:nvSpPr>
            <p:spPr bwMode="auto">
              <a:xfrm>
                <a:off x="5562600" y="4830763"/>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20" name="Line 11"/>
              <p:cNvSpPr>
                <a:spLocks noChangeShapeType="1"/>
              </p:cNvSpPr>
              <p:nvPr/>
            </p:nvSpPr>
            <p:spPr bwMode="auto">
              <a:xfrm>
                <a:off x="5572125" y="5089525"/>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22" name="Oval 13"/>
              <p:cNvSpPr>
                <a:spLocks noChangeArrowheads="1"/>
              </p:cNvSpPr>
              <p:nvPr/>
            </p:nvSpPr>
            <p:spPr bwMode="auto">
              <a:xfrm>
                <a:off x="5491162" y="4495800"/>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23" name="Oval 14"/>
              <p:cNvSpPr>
                <a:spLocks noChangeArrowheads="1"/>
              </p:cNvSpPr>
              <p:nvPr/>
            </p:nvSpPr>
            <p:spPr bwMode="auto">
              <a:xfrm>
                <a:off x="5491162" y="4754563"/>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24" name="Oval 15"/>
              <p:cNvSpPr>
                <a:spLocks noChangeArrowheads="1"/>
              </p:cNvSpPr>
              <p:nvPr/>
            </p:nvSpPr>
            <p:spPr bwMode="auto">
              <a:xfrm>
                <a:off x="5491162" y="5013325"/>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26" name="AutoShape 30"/>
              <p:cNvSpPr>
                <a:spLocks noChangeArrowheads="1"/>
              </p:cNvSpPr>
              <p:nvPr/>
            </p:nvSpPr>
            <p:spPr bwMode="auto">
              <a:xfrm>
                <a:off x="6400800" y="4572000"/>
                <a:ext cx="1219200" cy="838200"/>
              </a:xfrm>
              <a:prstGeom prst="foldedCorner">
                <a:avLst>
                  <a:gd name="adj" fmla="val 12500"/>
                </a:avLst>
              </a:prstGeom>
              <a:solidFill>
                <a:srgbClr val="00CC00"/>
              </a:solidFill>
              <a:ln w="9525">
                <a:solidFill>
                  <a:schemeClr val="tx1"/>
                </a:solidFill>
                <a:round/>
                <a:headEnd/>
                <a:tailEnd/>
              </a:ln>
            </p:spPr>
            <p:txBody>
              <a:bodyPr wrap="none" anchor="ctr"/>
              <a:lstStyle/>
              <a:p>
                <a:pPr>
                  <a:defRPr/>
                </a:pPr>
                <a:endParaRPr lang="en-US" dirty="0">
                  <a:solidFill>
                    <a:schemeClr val="bg2"/>
                  </a:solidFill>
                  <a:effectLst>
                    <a:outerShdw blurRad="38100" dist="38100" dir="2700000" algn="tl">
                      <a:srgbClr val="000000">
                        <a:alpha val="43137"/>
                      </a:srgbClr>
                    </a:outerShdw>
                  </a:effectLst>
                  <a:latin typeface="Calibri" pitchFamily="34" charset="0"/>
                </a:endParaRPr>
              </a:p>
            </p:txBody>
          </p:sp>
          <p:sp>
            <p:nvSpPr>
              <p:cNvPr id="27" name="Oval 31"/>
              <p:cNvSpPr>
                <a:spLocks noChangeArrowheads="1"/>
              </p:cNvSpPr>
              <p:nvPr/>
            </p:nvSpPr>
            <p:spPr bwMode="auto">
              <a:xfrm>
                <a:off x="7772400" y="4800600"/>
                <a:ext cx="304800" cy="304800"/>
              </a:xfrm>
              <a:prstGeom prst="ellipse">
                <a:avLst/>
              </a:prstGeom>
              <a:solidFill>
                <a:srgbClr val="FFFF00"/>
              </a:solidFill>
              <a:ln w="9525">
                <a:solidFill>
                  <a:schemeClr val="tx1"/>
                </a:solidFill>
                <a:round/>
                <a:headEnd/>
                <a:tailEnd/>
              </a:ln>
            </p:spPr>
            <p:txBody>
              <a:bodyPr wrap="none" anchor="ctr"/>
              <a:lstStyle/>
              <a:p>
                <a:pPr>
                  <a:defRPr/>
                </a:pPr>
                <a:endParaRPr lang="en-US" dirty="0">
                  <a:solidFill>
                    <a:srgbClr val="FFFF00"/>
                  </a:solidFill>
                  <a:effectLst>
                    <a:outerShdw blurRad="38100" dist="38100" dir="2700000" algn="tl">
                      <a:srgbClr val="000000">
                        <a:alpha val="43137"/>
                      </a:srgbClr>
                    </a:outerShdw>
                  </a:effectLst>
                  <a:latin typeface="Calibri" pitchFamily="34" charset="0"/>
                </a:endParaRPr>
              </a:p>
            </p:txBody>
          </p:sp>
          <p:sp>
            <p:nvSpPr>
              <p:cNvPr id="28" name="Line 11"/>
              <p:cNvSpPr>
                <a:spLocks noChangeShapeType="1"/>
              </p:cNvSpPr>
              <p:nvPr/>
            </p:nvSpPr>
            <p:spPr bwMode="auto">
              <a:xfrm>
                <a:off x="5562600" y="5334000"/>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29" name="Oval 15"/>
              <p:cNvSpPr>
                <a:spLocks noChangeArrowheads="1"/>
              </p:cNvSpPr>
              <p:nvPr/>
            </p:nvSpPr>
            <p:spPr bwMode="auto">
              <a:xfrm>
                <a:off x="5491162" y="5257800"/>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grpSp>
        <p:sp>
          <p:nvSpPr>
            <p:cNvPr id="9" name="TextBox 8"/>
            <p:cNvSpPr txBox="1"/>
            <p:nvPr/>
          </p:nvSpPr>
          <p:spPr>
            <a:xfrm>
              <a:off x="6449946" y="3962400"/>
              <a:ext cx="1779654" cy="646331"/>
            </a:xfrm>
            <a:prstGeom prst="rect">
              <a:avLst/>
            </a:prstGeom>
            <a:solidFill>
              <a:schemeClr val="bg1">
                <a:alpha val="96000"/>
              </a:schemeClr>
            </a:solidFill>
            <a:ln w="3175">
              <a:solidFill>
                <a:schemeClr val="tx1"/>
              </a:solidFill>
            </a:ln>
          </p:spPr>
          <p:txBody>
            <a:bodyPr wrap="none" rtlCol="0">
              <a:spAutoFit/>
            </a:bodyPr>
            <a:lstStyle/>
            <a:p>
              <a:pPr algn="ctr"/>
              <a:r>
                <a:rPr lang="en-US" dirty="0" smtClean="0"/>
                <a:t>WaterOneFlow</a:t>
              </a:r>
              <a:br>
                <a:rPr lang="en-US" dirty="0" smtClean="0"/>
              </a:br>
              <a:r>
                <a:rPr lang="en-US" dirty="0" smtClean="0"/>
                <a:t>Web Service</a:t>
              </a:r>
            </a:p>
          </p:txBody>
        </p:sp>
      </p:grpSp>
      <p:sp>
        <p:nvSpPr>
          <p:cNvPr id="11" name="TextBox 10"/>
          <p:cNvSpPr txBox="1"/>
          <p:nvPr/>
        </p:nvSpPr>
        <p:spPr>
          <a:xfrm>
            <a:off x="4450254" y="381000"/>
            <a:ext cx="1721946" cy="369332"/>
          </a:xfrm>
          <a:prstGeom prst="rect">
            <a:avLst/>
          </a:prstGeom>
          <a:noFill/>
        </p:spPr>
        <p:txBody>
          <a:bodyPr wrap="none" rtlCol="0">
            <a:spAutoFit/>
          </a:bodyPr>
          <a:lstStyle/>
          <a:p>
            <a:r>
              <a:rPr lang="en-US" dirty="0" smtClean="0"/>
              <a:t>Data Archives</a:t>
            </a:r>
            <a:endParaRPr lang="en-US" dirty="0"/>
          </a:p>
        </p:txBody>
      </p:sp>
      <p:pic>
        <p:nvPicPr>
          <p:cNvPr id="7170" name="Picture 2" descr="C:\Documents and Settings\whiteatl\Local Settings\Temporary Internet Files\Content.IE5\2XCDIHAD\MCj02729640000[1].wmf"/>
          <p:cNvPicPr>
            <a:picLocks noChangeAspect="1" noChangeArrowheads="1"/>
          </p:cNvPicPr>
          <p:nvPr/>
        </p:nvPicPr>
        <p:blipFill>
          <a:blip r:embed="rId4" cstate="print"/>
          <a:srcRect/>
          <a:stretch>
            <a:fillRect/>
          </a:stretch>
        </p:blipFill>
        <p:spPr bwMode="auto">
          <a:xfrm>
            <a:off x="6858000" y="609600"/>
            <a:ext cx="1609725" cy="991135"/>
          </a:xfrm>
          <a:prstGeom prst="rect">
            <a:avLst/>
          </a:prstGeom>
          <a:noFill/>
        </p:spPr>
      </p:pic>
      <p:pic>
        <p:nvPicPr>
          <p:cNvPr id="7171" name="Picture 3" descr="C:\Documents and Settings\whiteatl\Local Settings\Temporary Internet Files\Content.IE5\IJOLA5U7\MCj01498620000[1].wmf"/>
          <p:cNvPicPr>
            <a:picLocks noChangeAspect="1" noChangeArrowheads="1"/>
          </p:cNvPicPr>
          <p:nvPr/>
        </p:nvPicPr>
        <p:blipFill>
          <a:blip r:embed="rId5" cstate="print"/>
          <a:srcRect/>
          <a:stretch>
            <a:fillRect/>
          </a:stretch>
        </p:blipFill>
        <p:spPr bwMode="auto">
          <a:xfrm>
            <a:off x="7467600" y="838200"/>
            <a:ext cx="348025" cy="715292"/>
          </a:xfrm>
          <a:prstGeom prst="rect">
            <a:avLst/>
          </a:prstGeom>
          <a:noFill/>
        </p:spPr>
      </p:pic>
      <p:sp>
        <p:nvSpPr>
          <p:cNvPr id="15" name="TextBox 14"/>
          <p:cNvSpPr txBox="1"/>
          <p:nvPr/>
        </p:nvSpPr>
        <p:spPr>
          <a:xfrm>
            <a:off x="6639215" y="6172200"/>
            <a:ext cx="1742785" cy="369332"/>
          </a:xfrm>
          <a:prstGeom prst="rect">
            <a:avLst/>
          </a:prstGeom>
          <a:noFill/>
        </p:spPr>
        <p:txBody>
          <a:bodyPr wrap="none" rtlCol="0">
            <a:spAutoFit/>
          </a:bodyPr>
          <a:lstStyle/>
          <a:p>
            <a:r>
              <a:rPr lang="en-US" dirty="0" smtClean="0"/>
              <a:t>Outside Users</a:t>
            </a:r>
            <a:endParaRPr lang="en-US" dirty="0"/>
          </a:p>
        </p:txBody>
      </p:sp>
      <p:sp>
        <p:nvSpPr>
          <p:cNvPr id="16" name="TextBox 15"/>
          <p:cNvSpPr txBox="1"/>
          <p:nvPr/>
        </p:nvSpPr>
        <p:spPr>
          <a:xfrm>
            <a:off x="4489356" y="6336268"/>
            <a:ext cx="1454244" cy="369332"/>
          </a:xfrm>
          <a:prstGeom prst="rect">
            <a:avLst/>
          </a:prstGeom>
          <a:noFill/>
        </p:spPr>
        <p:txBody>
          <a:bodyPr wrap="none" rtlCol="0">
            <a:spAutoFit/>
          </a:bodyPr>
          <a:lstStyle/>
          <a:p>
            <a:r>
              <a:rPr lang="en-US" dirty="0" smtClean="0"/>
              <a:t>Local Users</a:t>
            </a:r>
            <a:endParaRPr lang="en-US" dirty="0"/>
          </a:p>
        </p:txBody>
      </p:sp>
      <p:pic>
        <p:nvPicPr>
          <p:cNvPr id="7173" name="Picture 5" descr="C:\Program Files\Microsoft Office\MEDIA\CAGCAT10\j0195384.wmf"/>
          <p:cNvPicPr>
            <a:picLocks noChangeAspect="1" noChangeArrowheads="1"/>
          </p:cNvPicPr>
          <p:nvPr/>
        </p:nvPicPr>
        <p:blipFill>
          <a:blip r:embed="rId6" cstate="print"/>
          <a:srcRect/>
          <a:stretch>
            <a:fillRect/>
          </a:stretch>
        </p:blipFill>
        <p:spPr bwMode="auto">
          <a:xfrm>
            <a:off x="6629400" y="5562600"/>
            <a:ext cx="555624" cy="567414"/>
          </a:xfrm>
          <a:prstGeom prst="rect">
            <a:avLst/>
          </a:prstGeom>
          <a:noFill/>
        </p:spPr>
      </p:pic>
      <p:pic>
        <p:nvPicPr>
          <p:cNvPr id="33" name="Picture 5" descr="C:\Program Files\Microsoft Office\MEDIA\CAGCAT10\j0195384.wmf"/>
          <p:cNvPicPr>
            <a:picLocks noChangeAspect="1" noChangeArrowheads="1"/>
          </p:cNvPicPr>
          <p:nvPr/>
        </p:nvPicPr>
        <p:blipFill>
          <a:blip r:embed="rId6" cstate="print"/>
          <a:srcRect/>
          <a:stretch>
            <a:fillRect/>
          </a:stretch>
        </p:blipFill>
        <p:spPr bwMode="auto">
          <a:xfrm flipH="1">
            <a:off x="4713206" y="5334000"/>
            <a:ext cx="995350" cy="1016472"/>
          </a:xfrm>
          <a:prstGeom prst="rect">
            <a:avLst/>
          </a:prstGeom>
          <a:noFill/>
        </p:spPr>
      </p:pic>
      <p:pic>
        <p:nvPicPr>
          <p:cNvPr id="34" name="Picture 5" descr="C:\Program Files\Microsoft Office\MEDIA\CAGCAT10\j0195384.wmf"/>
          <p:cNvPicPr>
            <a:picLocks noChangeAspect="1" noChangeArrowheads="1"/>
          </p:cNvPicPr>
          <p:nvPr/>
        </p:nvPicPr>
        <p:blipFill>
          <a:blip r:embed="rId6" cstate="print"/>
          <a:srcRect/>
          <a:stretch>
            <a:fillRect/>
          </a:stretch>
        </p:blipFill>
        <p:spPr bwMode="auto">
          <a:xfrm>
            <a:off x="7185024" y="5562600"/>
            <a:ext cx="555624" cy="567414"/>
          </a:xfrm>
          <a:prstGeom prst="rect">
            <a:avLst/>
          </a:prstGeom>
          <a:noFill/>
        </p:spPr>
      </p:pic>
      <p:pic>
        <p:nvPicPr>
          <p:cNvPr id="35" name="Picture 5" descr="C:\Program Files\Microsoft Office\MEDIA\CAGCAT10\j0195384.wmf"/>
          <p:cNvPicPr>
            <a:picLocks noChangeAspect="1" noChangeArrowheads="1"/>
          </p:cNvPicPr>
          <p:nvPr/>
        </p:nvPicPr>
        <p:blipFill>
          <a:blip r:embed="rId6" cstate="print"/>
          <a:srcRect/>
          <a:stretch>
            <a:fillRect/>
          </a:stretch>
        </p:blipFill>
        <p:spPr bwMode="auto">
          <a:xfrm>
            <a:off x="7718424" y="5562600"/>
            <a:ext cx="555624" cy="567414"/>
          </a:xfrm>
          <a:prstGeom prst="rect">
            <a:avLst/>
          </a:prstGeom>
          <a:noFill/>
        </p:spPr>
      </p:pic>
      <p:grpSp>
        <p:nvGrpSpPr>
          <p:cNvPr id="12" name="Group 51"/>
          <p:cNvGrpSpPr/>
          <p:nvPr/>
        </p:nvGrpSpPr>
        <p:grpSpPr>
          <a:xfrm>
            <a:off x="4114799" y="3751896"/>
            <a:ext cx="1304235" cy="1124904"/>
            <a:chOff x="4114799" y="3751896"/>
            <a:chExt cx="1304235" cy="1124904"/>
          </a:xfrm>
        </p:grpSpPr>
        <p:pic>
          <p:nvPicPr>
            <p:cNvPr id="7175" name="Picture 7"/>
            <p:cNvPicPr>
              <a:picLocks noChangeAspect="1" noChangeArrowheads="1"/>
            </p:cNvPicPr>
            <p:nvPr/>
          </p:nvPicPr>
          <p:blipFill>
            <a:blip r:embed="rId7" cstate="print"/>
            <a:srcRect/>
            <a:stretch>
              <a:fillRect/>
            </a:stretch>
          </p:blipFill>
          <p:spPr bwMode="auto">
            <a:xfrm>
              <a:off x="4114799" y="3751896"/>
              <a:ext cx="1304235" cy="1124904"/>
            </a:xfrm>
            <a:prstGeom prst="rect">
              <a:avLst/>
            </a:prstGeom>
            <a:noFill/>
            <a:ln w="9525">
              <a:noFill/>
              <a:miter lim="800000"/>
              <a:headEnd/>
              <a:tailEnd/>
            </a:ln>
            <a:effectLst/>
          </p:spPr>
        </p:pic>
        <p:sp>
          <p:nvSpPr>
            <p:cNvPr id="10" name="TextBox 9"/>
            <p:cNvSpPr txBox="1"/>
            <p:nvPr/>
          </p:nvSpPr>
          <p:spPr>
            <a:xfrm>
              <a:off x="4148782" y="4449364"/>
              <a:ext cx="1207703" cy="369332"/>
            </a:xfrm>
            <a:prstGeom prst="rect">
              <a:avLst/>
            </a:prstGeom>
            <a:solidFill>
              <a:schemeClr val="bg1">
                <a:alpha val="81000"/>
              </a:schemeClr>
            </a:solidFill>
            <a:ln w="3175">
              <a:solidFill>
                <a:schemeClr val="tx1"/>
              </a:solidFill>
            </a:ln>
          </p:spPr>
          <p:txBody>
            <a:bodyPr wrap="none" rtlCol="0">
              <a:spAutoFit/>
            </a:bodyPr>
            <a:lstStyle/>
            <a:p>
              <a:pPr algn="ctr"/>
              <a:r>
                <a:rPr lang="en-US" dirty="0" smtClean="0"/>
                <a:t>ODM Tools</a:t>
              </a:r>
              <a:endParaRPr lang="en-US" dirty="0"/>
            </a:p>
          </p:txBody>
        </p:sp>
      </p:grpSp>
      <p:grpSp>
        <p:nvGrpSpPr>
          <p:cNvPr id="13" name="Group 66"/>
          <p:cNvGrpSpPr/>
          <p:nvPr/>
        </p:nvGrpSpPr>
        <p:grpSpPr>
          <a:xfrm>
            <a:off x="5574204" y="1066801"/>
            <a:ext cx="1283797" cy="1371599"/>
            <a:chOff x="5574204" y="1066801"/>
            <a:chExt cx="1283797" cy="1371599"/>
          </a:xfrm>
        </p:grpSpPr>
        <p:cxnSp>
          <p:nvCxnSpPr>
            <p:cNvPr id="44" name="Straight Arrow Connector 43"/>
            <p:cNvCxnSpPr>
              <a:stCxn id="7172" idx="3"/>
              <a:endCxn id="5" idx="0"/>
            </p:cNvCxnSpPr>
            <p:nvPr/>
          </p:nvCxnSpPr>
          <p:spPr>
            <a:xfrm>
              <a:off x="5574204" y="1066801"/>
              <a:ext cx="710737" cy="773667"/>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7170" idx="1"/>
              <a:endCxn id="5" idx="0"/>
            </p:cNvCxnSpPr>
            <p:nvPr/>
          </p:nvCxnSpPr>
          <p:spPr>
            <a:xfrm rot="10800000" flipV="1">
              <a:off x="6284942" y="1105168"/>
              <a:ext cx="573059" cy="735300"/>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5" idx="2"/>
              <a:endCxn id="4" idx="0"/>
            </p:cNvCxnSpPr>
            <p:nvPr/>
          </p:nvCxnSpPr>
          <p:spPr>
            <a:xfrm rot="16200000" flipH="1">
              <a:off x="6171420" y="2323320"/>
              <a:ext cx="228600" cy="1559"/>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1" name="Straight Arrow Connector 50"/>
          <p:cNvCxnSpPr>
            <a:stCxn id="4" idx="2"/>
            <a:endCxn id="17" idx="0"/>
          </p:cNvCxnSpPr>
          <p:nvPr/>
        </p:nvCxnSpPr>
        <p:spPr>
          <a:xfrm rot="16200000" flipH="1">
            <a:off x="6678050" y="3020449"/>
            <a:ext cx="321801" cy="1104900"/>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 idx="2"/>
            <a:endCxn id="7175" idx="0"/>
          </p:cNvCxnSpPr>
          <p:nvPr/>
        </p:nvCxnSpPr>
        <p:spPr>
          <a:xfrm rot="5400000">
            <a:off x="5356761" y="2822156"/>
            <a:ext cx="339897" cy="1519583"/>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 name="Group 67"/>
          <p:cNvGrpSpPr/>
          <p:nvPr/>
        </p:nvGrpSpPr>
        <p:grpSpPr>
          <a:xfrm>
            <a:off x="5708556" y="4876800"/>
            <a:ext cx="1754280" cy="965436"/>
            <a:chOff x="5708556" y="4876800"/>
            <a:chExt cx="1754280" cy="965436"/>
          </a:xfrm>
        </p:grpSpPr>
        <p:cxnSp>
          <p:nvCxnSpPr>
            <p:cNvPr id="57" name="Straight Arrow Connector 56"/>
            <p:cNvCxnSpPr>
              <a:stCxn id="17" idx="2"/>
              <a:endCxn id="34" idx="0"/>
            </p:cNvCxnSpPr>
            <p:nvPr/>
          </p:nvCxnSpPr>
          <p:spPr>
            <a:xfrm rot="16200000" flipH="1">
              <a:off x="7084218" y="5183982"/>
              <a:ext cx="685800" cy="71436"/>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7" idx="2"/>
              <a:endCxn id="33" idx="1"/>
            </p:cNvCxnSpPr>
            <p:nvPr/>
          </p:nvCxnSpPr>
          <p:spPr>
            <a:xfrm rot="5400000">
              <a:off x="6067260" y="4518096"/>
              <a:ext cx="965436" cy="1682844"/>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63" name="Straight Arrow Connector 62"/>
          <p:cNvCxnSpPr>
            <a:stCxn id="7175" idx="2"/>
            <a:endCxn id="33" idx="0"/>
          </p:cNvCxnSpPr>
          <p:nvPr/>
        </p:nvCxnSpPr>
        <p:spPr>
          <a:xfrm rot="16200000" flipH="1">
            <a:off x="4760299" y="4883418"/>
            <a:ext cx="457200" cy="443964"/>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rot="16200000">
            <a:off x="3443194" y="2563417"/>
            <a:ext cx="1255344" cy="400110"/>
          </a:xfrm>
          <a:prstGeom prst="rect">
            <a:avLst/>
          </a:prstGeom>
          <a:noFill/>
        </p:spPr>
        <p:txBody>
          <a:bodyPr wrap="none" rtlCol="0">
            <a:spAutoFit/>
          </a:bodyPr>
          <a:lstStyle/>
          <a:p>
            <a:r>
              <a:rPr lang="en-US" sz="2000" dirty="0" smtClean="0"/>
              <a:t>HIS Server</a:t>
            </a:r>
            <a:endParaRPr lang="en-US" sz="2000" dirty="0"/>
          </a:p>
        </p:txBody>
      </p:sp>
      <p:sp>
        <p:nvSpPr>
          <p:cNvPr id="50" name="Flowchart: Magnetic Disk 49"/>
          <p:cNvSpPr/>
          <p:nvPr/>
        </p:nvSpPr>
        <p:spPr>
          <a:xfrm>
            <a:off x="7315200" y="2895600"/>
            <a:ext cx="762000" cy="533400"/>
          </a:xfrm>
          <a:prstGeom prst="flowChartMagneticDisk">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SQL Server</a:t>
            </a:r>
          </a:p>
        </p:txBody>
      </p:sp>
      <p:grpSp>
        <p:nvGrpSpPr>
          <p:cNvPr id="21" name="Group 68"/>
          <p:cNvGrpSpPr/>
          <p:nvPr/>
        </p:nvGrpSpPr>
        <p:grpSpPr>
          <a:xfrm>
            <a:off x="5105400" y="2438400"/>
            <a:ext cx="2362200" cy="973599"/>
            <a:chOff x="5105400" y="2438400"/>
            <a:chExt cx="2362200" cy="973599"/>
          </a:xfrm>
        </p:grpSpPr>
        <p:pic>
          <p:nvPicPr>
            <p:cNvPr id="4" name="Picture 6"/>
            <p:cNvPicPr>
              <a:picLocks noChangeAspect="1" noChangeArrowheads="1"/>
            </p:cNvPicPr>
            <p:nvPr/>
          </p:nvPicPr>
          <p:blipFill>
            <a:blip r:embed="rId8" cstate="print"/>
            <a:srcRect/>
            <a:stretch>
              <a:fillRect/>
            </a:stretch>
          </p:blipFill>
          <p:spPr bwMode="auto">
            <a:xfrm>
              <a:off x="5524500" y="2438400"/>
              <a:ext cx="1524000" cy="973599"/>
            </a:xfrm>
            <a:prstGeom prst="rect">
              <a:avLst/>
            </a:prstGeom>
            <a:noFill/>
            <a:ln w="9525">
              <a:noFill/>
              <a:miter lim="800000"/>
              <a:headEnd/>
              <a:tailEnd/>
            </a:ln>
            <a:effectLst/>
          </p:spPr>
        </p:pic>
        <p:sp>
          <p:nvSpPr>
            <p:cNvPr id="8" name="TextBox 7"/>
            <p:cNvSpPr txBox="1"/>
            <p:nvPr/>
          </p:nvSpPr>
          <p:spPr>
            <a:xfrm>
              <a:off x="5105400" y="2590800"/>
              <a:ext cx="2362200" cy="646331"/>
            </a:xfrm>
            <a:prstGeom prst="rect">
              <a:avLst/>
            </a:prstGeom>
            <a:solidFill>
              <a:schemeClr val="bg1">
                <a:alpha val="81000"/>
              </a:schemeClr>
            </a:solidFill>
          </p:spPr>
          <p:txBody>
            <a:bodyPr wrap="square" rtlCol="0">
              <a:spAutoFit/>
            </a:bodyPr>
            <a:lstStyle/>
            <a:p>
              <a:pPr algn="ctr"/>
              <a:r>
                <a:rPr lang="en-US" dirty="0" smtClean="0"/>
                <a:t>Observations Data</a:t>
              </a:r>
              <a:br>
                <a:rPr lang="en-US" dirty="0" smtClean="0"/>
              </a:br>
              <a:r>
                <a:rPr lang="en-US" dirty="0" smtClean="0"/>
                <a:t>Model Database</a:t>
              </a:r>
              <a:endParaRPr lang="en-US" dirty="0"/>
            </a:p>
          </p:txBody>
        </p:sp>
      </p:gr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Free software for working with and publishing data</a:t>
            </a:r>
          </a:p>
          <a:p>
            <a:r>
              <a:rPr lang="en-US" dirty="0" smtClean="0"/>
              <a:t>Publishing with the WaterOneFlow standard lets your data plug right in to applications like HydroExcel – it just works!</a:t>
            </a:r>
          </a:p>
          <a:p>
            <a:r>
              <a:rPr lang="en-US" dirty="0" smtClean="0"/>
              <a:t>Participate in the Water Data Federation</a:t>
            </a:r>
            <a:br>
              <a:rPr lang="en-US" dirty="0" smtClean="0"/>
            </a:br>
            <a:r>
              <a:rPr lang="en-US" dirty="0" smtClean="0">
                <a:hlinkClick r:id="rId2"/>
              </a:rPr>
              <a:t>http://his.cuahsi.org/wdfederation.html</a:t>
            </a:r>
            <a:r>
              <a:rPr lang="en-US" dirty="0" smtClean="0"/>
              <a:t> </a:t>
            </a:r>
          </a:p>
          <a:p>
            <a:endParaRPr lang="en-US" dirty="0"/>
          </a:p>
        </p:txBody>
      </p:sp>
      <p:sp>
        <p:nvSpPr>
          <p:cNvPr id="3" name="Title 2"/>
          <p:cNvSpPr>
            <a:spLocks noGrp="1"/>
          </p:cNvSpPr>
          <p:nvPr>
            <p:ph type="title"/>
          </p:nvPr>
        </p:nvSpPr>
        <p:spPr/>
        <p:txBody>
          <a:bodyPr/>
          <a:lstStyle/>
          <a:p>
            <a:r>
              <a:rPr lang="en-US" dirty="0" smtClean="0"/>
              <a:t>Why HIS Server</a:t>
            </a:r>
            <a:endParaRPr lang="en-US" dirty="0"/>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0"/>
          <p:cNvGrpSpPr>
            <a:grpSpLocks/>
          </p:cNvGrpSpPr>
          <p:nvPr/>
        </p:nvGrpSpPr>
        <p:grpSpPr bwMode="auto">
          <a:xfrm>
            <a:off x="5075238" y="835025"/>
            <a:ext cx="1493837" cy="1357313"/>
            <a:chOff x="4988145" y="852894"/>
            <a:chExt cx="1493072" cy="1357746"/>
          </a:xfrm>
        </p:grpSpPr>
        <p:grpSp>
          <p:nvGrpSpPr>
            <p:cNvPr id="3" name="Group 189"/>
            <p:cNvGrpSpPr>
              <a:grpSpLocks/>
            </p:cNvGrpSpPr>
            <p:nvPr/>
          </p:nvGrpSpPr>
          <p:grpSpPr bwMode="auto">
            <a:xfrm>
              <a:off x="4988145" y="852894"/>
              <a:ext cx="1493072" cy="1357746"/>
              <a:chOff x="4988145" y="852894"/>
              <a:chExt cx="1493072" cy="1357746"/>
            </a:xfrm>
          </p:grpSpPr>
          <p:sp>
            <p:nvSpPr>
              <p:cNvPr id="135" name="Rectangle 562"/>
              <p:cNvSpPr>
                <a:spLocks noChangeArrowheads="1"/>
              </p:cNvSpPr>
              <p:nvPr/>
            </p:nvSpPr>
            <p:spPr bwMode="auto">
              <a:xfrm>
                <a:off x="5121427" y="956115"/>
                <a:ext cx="1359790" cy="1254525"/>
              </a:xfrm>
              <a:prstGeom prst="rect">
                <a:avLst/>
              </a:prstGeom>
              <a:solidFill>
                <a:schemeClr val="bg1"/>
              </a:solidFill>
              <a:ln w="25400">
                <a:solidFill>
                  <a:schemeClr val="tx2">
                    <a:lumMod val="75000"/>
                  </a:schemeClr>
                </a:solidFill>
                <a:miter lim="800000"/>
                <a:headEnd/>
                <a:tailEnd/>
              </a:ln>
              <a:effectLst/>
            </p:spPr>
            <p:txBody>
              <a:bodyPr wrap="none" anchor="ctr"/>
              <a:lstStyle/>
              <a:p>
                <a:pPr>
                  <a:defRPr/>
                </a:pPr>
                <a:endParaRPr lang="en-US">
                  <a:solidFill>
                    <a:srgbClr val="000000"/>
                  </a:solidFill>
                </a:endParaRPr>
              </a:p>
            </p:txBody>
          </p:sp>
          <p:sp>
            <p:nvSpPr>
              <p:cNvPr id="136" name="Rectangle 562"/>
              <p:cNvSpPr>
                <a:spLocks noChangeArrowheads="1"/>
              </p:cNvSpPr>
              <p:nvPr/>
            </p:nvSpPr>
            <p:spPr bwMode="auto">
              <a:xfrm>
                <a:off x="5059545" y="910062"/>
                <a:ext cx="1359791" cy="1252938"/>
              </a:xfrm>
              <a:prstGeom prst="rect">
                <a:avLst/>
              </a:prstGeom>
              <a:solidFill>
                <a:schemeClr val="bg1"/>
              </a:solidFill>
              <a:ln w="25400">
                <a:solidFill>
                  <a:schemeClr val="tx2">
                    <a:lumMod val="75000"/>
                  </a:schemeClr>
                </a:solidFill>
                <a:miter lim="800000"/>
                <a:headEnd/>
                <a:tailEnd/>
              </a:ln>
              <a:effectLst/>
            </p:spPr>
            <p:txBody>
              <a:bodyPr wrap="none" anchor="ctr"/>
              <a:lstStyle/>
              <a:p>
                <a:pPr>
                  <a:defRPr/>
                </a:pPr>
                <a:endParaRPr lang="en-US">
                  <a:solidFill>
                    <a:srgbClr val="000000"/>
                  </a:solidFill>
                </a:endParaRPr>
              </a:p>
            </p:txBody>
          </p:sp>
          <p:sp>
            <p:nvSpPr>
              <p:cNvPr id="137" name="Rectangle 562"/>
              <p:cNvSpPr>
                <a:spLocks noChangeArrowheads="1"/>
              </p:cNvSpPr>
              <p:nvPr/>
            </p:nvSpPr>
            <p:spPr bwMode="auto">
              <a:xfrm>
                <a:off x="4988145" y="852894"/>
                <a:ext cx="1359790" cy="1254525"/>
              </a:xfrm>
              <a:prstGeom prst="rect">
                <a:avLst/>
              </a:prstGeom>
              <a:solidFill>
                <a:schemeClr val="bg1"/>
              </a:solidFill>
              <a:ln w="25400">
                <a:solidFill>
                  <a:schemeClr val="tx2">
                    <a:lumMod val="75000"/>
                  </a:schemeClr>
                </a:solidFill>
                <a:miter lim="800000"/>
                <a:headEnd/>
                <a:tailEnd/>
              </a:ln>
              <a:effectLst/>
            </p:spPr>
            <p:txBody>
              <a:bodyPr wrap="none" anchor="ctr"/>
              <a:lstStyle/>
              <a:p>
                <a:pPr>
                  <a:defRPr/>
                </a:pPr>
                <a:endParaRPr lang="en-US">
                  <a:solidFill>
                    <a:srgbClr val="000000"/>
                  </a:solidFill>
                </a:endParaRPr>
              </a:p>
            </p:txBody>
          </p:sp>
        </p:grpSp>
        <p:sp>
          <p:nvSpPr>
            <p:cNvPr id="84057" name="Line 595"/>
            <p:cNvSpPr>
              <a:spLocks noChangeShapeType="1"/>
            </p:cNvSpPr>
            <p:nvPr/>
          </p:nvSpPr>
          <p:spPr bwMode="auto">
            <a:xfrm>
              <a:off x="5202877" y="1211792"/>
              <a:ext cx="1002080" cy="0"/>
            </a:xfrm>
            <a:prstGeom prst="line">
              <a:avLst/>
            </a:prstGeom>
            <a:noFill/>
            <a:ln w="9525">
              <a:solidFill>
                <a:schemeClr val="tx1"/>
              </a:solidFill>
              <a:round/>
              <a:headEnd/>
              <a:tailEnd/>
            </a:ln>
          </p:spPr>
          <p:txBody>
            <a:bodyPr/>
            <a:lstStyle/>
            <a:p>
              <a:endParaRPr lang="en-US"/>
            </a:p>
          </p:txBody>
        </p:sp>
      </p:grpSp>
      <p:grpSp>
        <p:nvGrpSpPr>
          <p:cNvPr id="4" name="Group 191"/>
          <p:cNvGrpSpPr>
            <a:grpSpLocks/>
          </p:cNvGrpSpPr>
          <p:nvPr/>
        </p:nvGrpSpPr>
        <p:grpSpPr bwMode="auto">
          <a:xfrm>
            <a:off x="6688138" y="835025"/>
            <a:ext cx="1492250" cy="1357313"/>
            <a:chOff x="4988145" y="852894"/>
            <a:chExt cx="1493072" cy="1357746"/>
          </a:xfrm>
        </p:grpSpPr>
        <p:grpSp>
          <p:nvGrpSpPr>
            <p:cNvPr id="5" name="Group 189"/>
            <p:cNvGrpSpPr>
              <a:grpSpLocks/>
            </p:cNvGrpSpPr>
            <p:nvPr/>
          </p:nvGrpSpPr>
          <p:grpSpPr bwMode="auto">
            <a:xfrm>
              <a:off x="4988145" y="852894"/>
              <a:ext cx="1493072" cy="1357746"/>
              <a:chOff x="4988145" y="852894"/>
              <a:chExt cx="1493072" cy="1357746"/>
            </a:xfrm>
          </p:grpSpPr>
          <p:sp>
            <p:nvSpPr>
              <p:cNvPr id="195" name="Rectangle 562"/>
              <p:cNvSpPr>
                <a:spLocks noChangeArrowheads="1"/>
              </p:cNvSpPr>
              <p:nvPr/>
            </p:nvSpPr>
            <p:spPr bwMode="auto">
              <a:xfrm>
                <a:off x="5121568" y="956115"/>
                <a:ext cx="1359649" cy="1254525"/>
              </a:xfrm>
              <a:prstGeom prst="rect">
                <a:avLst/>
              </a:prstGeom>
              <a:solidFill>
                <a:schemeClr val="bg1"/>
              </a:solidFill>
              <a:ln w="25400">
                <a:solidFill>
                  <a:schemeClr val="tx2">
                    <a:lumMod val="75000"/>
                  </a:schemeClr>
                </a:solidFill>
                <a:miter lim="800000"/>
                <a:headEnd/>
                <a:tailEnd/>
              </a:ln>
              <a:effectLst/>
            </p:spPr>
            <p:txBody>
              <a:bodyPr wrap="none" anchor="ctr"/>
              <a:lstStyle/>
              <a:p>
                <a:pPr>
                  <a:defRPr/>
                </a:pPr>
                <a:endParaRPr lang="en-US">
                  <a:solidFill>
                    <a:srgbClr val="000000"/>
                  </a:solidFill>
                </a:endParaRPr>
              </a:p>
            </p:txBody>
          </p:sp>
          <p:sp>
            <p:nvSpPr>
              <p:cNvPr id="196" name="Rectangle 562"/>
              <p:cNvSpPr>
                <a:spLocks noChangeArrowheads="1"/>
              </p:cNvSpPr>
              <p:nvPr/>
            </p:nvSpPr>
            <p:spPr bwMode="auto">
              <a:xfrm>
                <a:off x="5059621" y="910062"/>
                <a:ext cx="1359649" cy="1252938"/>
              </a:xfrm>
              <a:prstGeom prst="rect">
                <a:avLst/>
              </a:prstGeom>
              <a:solidFill>
                <a:schemeClr val="bg1"/>
              </a:solidFill>
              <a:ln w="25400">
                <a:solidFill>
                  <a:schemeClr val="tx2">
                    <a:lumMod val="75000"/>
                  </a:schemeClr>
                </a:solidFill>
                <a:miter lim="800000"/>
                <a:headEnd/>
                <a:tailEnd/>
              </a:ln>
              <a:effectLst/>
            </p:spPr>
            <p:txBody>
              <a:bodyPr wrap="none" anchor="ctr"/>
              <a:lstStyle/>
              <a:p>
                <a:pPr>
                  <a:defRPr/>
                </a:pPr>
                <a:endParaRPr lang="en-US">
                  <a:solidFill>
                    <a:srgbClr val="000000"/>
                  </a:solidFill>
                </a:endParaRPr>
              </a:p>
            </p:txBody>
          </p:sp>
          <p:sp>
            <p:nvSpPr>
              <p:cNvPr id="197" name="Rectangle 562"/>
              <p:cNvSpPr>
                <a:spLocks noChangeArrowheads="1"/>
              </p:cNvSpPr>
              <p:nvPr/>
            </p:nvSpPr>
            <p:spPr bwMode="auto">
              <a:xfrm>
                <a:off x="4988145" y="852894"/>
                <a:ext cx="1359649" cy="1254525"/>
              </a:xfrm>
              <a:prstGeom prst="rect">
                <a:avLst/>
              </a:prstGeom>
              <a:solidFill>
                <a:schemeClr val="bg1"/>
              </a:solidFill>
              <a:ln w="25400">
                <a:solidFill>
                  <a:schemeClr val="tx2">
                    <a:lumMod val="75000"/>
                  </a:schemeClr>
                </a:solidFill>
                <a:miter lim="800000"/>
                <a:headEnd/>
                <a:tailEnd/>
              </a:ln>
              <a:effectLst/>
            </p:spPr>
            <p:txBody>
              <a:bodyPr wrap="none" anchor="ctr"/>
              <a:lstStyle/>
              <a:p>
                <a:pPr>
                  <a:defRPr/>
                </a:pPr>
                <a:endParaRPr lang="en-US">
                  <a:solidFill>
                    <a:srgbClr val="000000"/>
                  </a:solidFill>
                </a:endParaRPr>
              </a:p>
            </p:txBody>
          </p:sp>
        </p:grpSp>
        <p:sp>
          <p:nvSpPr>
            <p:cNvPr id="84052" name="Line 595"/>
            <p:cNvSpPr>
              <a:spLocks noChangeShapeType="1"/>
            </p:cNvSpPr>
            <p:nvPr/>
          </p:nvSpPr>
          <p:spPr bwMode="auto">
            <a:xfrm>
              <a:off x="5202877" y="1211792"/>
              <a:ext cx="1002080" cy="0"/>
            </a:xfrm>
            <a:prstGeom prst="line">
              <a:avLst/>
            </a:prstGeom>
            <a:noFill/>
            <a:ln w="9525">
              <a:solidFill>
                <a:schemeClr val="tx1"/>
              </a:solidFill>
              <a:round/>
              <a:headEnd/>
              <a:tailEnd/>
            </a:ln>
          </p:spPr>
          <p:txBody>
            <a:bodyPr/>
            <a:lstStyle/>
            <a:p>
              <a:endParaRPr lang="en-US"/>
            </a:p>
          </p:txBody>
        </p:sp>
      </p:grpSp>
      <p:grpSp>
        <p:nvGrpSpPr>
          <p:cNvPr id="6" name="Group 197"/>
          <p:cNvGrpSpPr>
            <a:grpSpLocks/>
          </p:cNvGrpSpPr>
          <p:nvPr/>
        </p:nvGrpSpPr>
        <p:grpSpPr bwMode="auto">
          <a:xfrm>
            <a:off x="3462338" y="835025"/>
            <a:ext cx="1493837" cy="1357313"/>
            <a:chOff x="4988145" y="852894"/>
            <a:chExt cx="1493072" cy="1357746"/>
          </a:xfrm>
        </p:grpSpPr>
        <p:grpSp>
          <p:nvGrpSpPr>
            <p:cNvPr id="7" name="Group 189"/>
            <p:cNvGrpSpPr>
              <a:grpSpLocks/>
            </p:cNvGrpSpPr>
            <p:nvPr/>
          </p:nvGrpSpPr>
          <p:grpSpPr bwMode="auto">
            <a:xfrm>
              <a:off x="4988145" y="852894"/>
              <a:ext cx="1493072" cy="1357746"/>
              <a:chOff x="4988145" y="852894"/>
              <a:chExt cx="1493072" cy="1357746"/>
            </a:xfrm>
          </p:grpSpPr>
          <p:sp>
            <p:nvSpPr>
              <p:cNvPr id="201" name="Rectangle 562"/>
              <p:cNvSpPr>
                <a:spLocks noChangeArrowheads="1"/>
              </p:cNvSpPr>
              <p:nvPr/>
            </p:nvSpPr>
            <p:spPr bwMode="auto">
              <a:xfrm>
                <a:off x="5121427" y="956115"/>
                <a:ext cx="1359790" cy="1254525"/>
              </a:xfrm>
              <a:prstGeom prst="rect">
                <a:avLst/>
              </a:prstGeom>
              <a:solidFill>
                <a:schemeClr val="bg1"/>
              </a:solidFill>
              <a:ln w="25400">
                <a:solidFill>
                  <a:schemeClr val="tx2">
                    <a:lumMod val="75000"/>
                  </a:schemeClr>
                </a:solidFill>
                <a:miter lim="800000"/>
                <a:headEnd/>
                <a:tailEnd/>
              </a:ln>
              <a:effectLst/>
            </p:spPr>
            <p:txBody>
              <a:bodyPr wrap="none" anchor="ctr"/>
              <a:lstStyle/>
              <a:p>
                <a:pPr>
                  <a:defRPr/>
                </a:pPr>
                <a:endParaRPr lang="en-US">
                  <a:solidFill>
                    <a:srgbClr val="000000"/>
                  </a:solidFill>
                </a:endParaRPr>
              </a:p>
            </p:txBody>
          </p:sp>
          <p:sp>
            <p:nvSpPr>
              <p:cNvPr id="202" name="Rectangle 562"/>
              <p:cNvSpPr>
                <a:spLocks noChangeArrowheads="1"/>
              </p:cNvSpPr>
              <p:nvPr/>
            </p:nvSpPr>
            <p:spPr bwMode="auto">
              <a:xfrm>
                <a:off x="5059545" y="910062"/>
                <a:ext cx="1359791" cy="1252938"/>
              </a:xfrm>
              <a:prstGeom prst="rect">
                <a:avLst/>
              </a:prstGeom>
              <a:solidFill>
                <a:schemeClr val="bg1"/>
              </a:solidFill>
              <a:ln w="25400">
                <a:solidFill>
                  <a:schemeClr val="tx2">
                    <a:lumMod val="75000"/>
                  </a:schemeClr>
                </a:solidFill>
                <a:miter lim="800000"/>
                <a:headEnd/>
                <a:tailEnd/>
              </a:ln>
              <a:effectLst/>
            </p:spPr>
            <p:txBody>
              <a:bodyPr wrap="none" anchor="ctr"/>
              <a:lstStyle/>
              <a:p>
                <a:pPr>
                  <a:defRPr/>
                </a:pPr>
                <a:endParaRPr lang="en-US">
                  <a:solidFill>
                    <a:srgbClr val="000000"/>
                  </a:solidFill>
                </a:endParaRPr>
              </a:p>
            </p:txBody>
          </p:sp>
          <p:sp>
            <p:nvSpPr>
              <p:cNvPr id="203" name="Rectangle 562"/>
              <p:cNvSpPr>
                <a:spLocks noChangeArrowheads="1"/>
              </p:cNvSpPr>
              <p:nvPr/>
            </p:nvSpPr>
            <p:spPr bwMode="auto">
              <a:xfrm>
                <a:off x="4988145" y="852894"/>
                <a:ext cx="1359790" cy="1254525"/>
              </a:xfrm>
              <a:prstGeom prst="rect">
                <a:avLst/>
              </a:prstGeom>
              <a:solidFill>
                <a:schemeClr val="bg1"/>
              </a:solidFill>
              <a:ln w="25400">
                <a:solidFill>
                  <a:schemeClr val="tx2">
                    <a:lumMod val="75000"/>
                  </a:schemeClr>
                </a:solidFill>
                <a:miter lim="800000"/>
                <a:headEnd/>
                <a:tailEnd/>
              </a:ln>
              <a:effectLst/>
            </p:spPr>
            <p:txBody>
              <a:bodyPr wrap="none" anchor="ctr"/>
              <a:lstStyle/>
              <a:p>
                <a:pPr>
                  <a:defRPr/>
                </a:pPr>
                <a:endParaRPr lang="en-US">
                  <a:solidFill>
                    <a:srgbClr val="000000"/>
                  </a:solidFill>
                </a:endParaRPr>
              </a:p>
            </p:txBody>
          </p:sp>
        </p:grpSp>
        <p:sp>
          <p:nvSpPr>
            <p:cNvPr id="84047" name="Line 595"/>
            <p:cNvSpPr>
              <a:spLocks noChangeShapeType="1"/>
            </p:cNvSpPr>
            <p:nvPr/>
          </p:nvSpPr>
          <p:spPr bwMode="auto">
            <a:xfrm>
              <a:off x="5202877" y="1211792"/>
              <a:ext cx="1002080" cy="0"/>
            </a:xfrm>
            <a:prstGeom prst="line">
              <a:avLst/>
            </a:prstGeom>
            <a:noFill/>
            <a:ln w="9525">
              <a:solidFill>
                <a:schemeClr val="tx1"/>
              </a:solidFill>
              <a:round/>
              <a:headEnd/>
              <a:tailEnd/>
            </a:ln>
          </p:spPr>
          <p:txBody>
            <a:bodyPr/>
            <a:lstStyle/>
            <a:p>
              <a:endParaRPr lang="en-US"/>
            </a:p>
          </p:txBody>
        </p:sp>
      </p:grpSp>
      <p:grpSp>
        <p:nvGrpSpPr>
          <p:cNvPr id="8" name="Group 188"/>
          <p:cNvGrpSpPr>
            <a:grpSpLocks/>
          </p:cNvGrpSpPr>
          <p:nvPr/>
        </p:nvGrpSpPr>
        <p:grpSpPr bwMode="auto">
          <a:xfrm>
            <a:off x="60325" y="3498850"/>
            <a:ext cx="1355725" cy="3017838"/>
            <a:chOff x="60287" y="3609343"/>
            <a:chExt cx="1356028" cy="3017537"/>
          </a:xfrm>
        </p:grpSpPr>
        <p:grpSp>
          <p:nvGrpSpPr>
            <p:cNvPr id="9" name="Group 67"/>
            <p:cNvGrpSpPr>
              <a:grpSpLocks/>
            </p:cNvGrpSpPr>
            <p:nvPr/>
          </p:nvGrpSpPr>
          <p:grpSpPr bwMode="auto">
            <a:xfrm>
              <a:off x="60287" y="3609343"/>
              <a:ext cx="1356028" cy="3017537"/>
              <a:chOff x="19872" y="15120"/>
              <a:chExt cx="1761" cy="3648"/>
            </a:xfrm>
          </p:grpSpPr>
          <p:sp>
            <p:nvSpPr>
              <p:cNvPr id="84033" name="Rectangle 45"/>
              <p:cNvSpPr>
                <a:spLocks noChangeArrowheads="1"/>
              </p:cNvSpPr>
              <p:nvPr/>
            </p:nvSpPr>
            <p:spPr bwMode="auto">
              <a:xfrm>
                <a:off x="19872" y="15120"/>
                <a:ext cx="1648" cy="3648"/>
              </a:xfrm>
              <a:prstGeom prst="rect">
                <a:avLst/>
              </a:prstGeom>
              <a:solidFill>
                <a:srgbClr val="A3C5A9"/>
              </a:solidFill>
              <a:ln w="9525">
                <a:solidFill>
                  <a:schemeClr val="tx1"/>
                </a:solidFill>
                <a:miter lim="800000"/>
                <a:headEnd/>
                <a:tailEnd/>
              </a:ln>
            </p:spPr>
            <p:txBody>
              <a:bodyPr wrap="none" anchor="ctr"/>
              <a:lstStyle/>
              <a:p>
                <a:pPr algn="ctr"/>
                <a:endParaRPr lang="en-US" sz="900">
                  <a:solidFill>
                    <a:srgbClr val="000000"/>
                  </a:solidFill>
                </a:endParaRPr>
              </a:p>
            </p:txBody>
          </p:sp>
          <p:pic>
            <p:nvPicPr>
              <p:cNvPr id="84034" name="Picture 47" descr="BD18187_"/>
              <p:cNvPicPr>
                <a:picLocks noChangeAspect="1" noChangeArrowheads="1"/>
              </p:cNvPicPr>
              <p:nvPr/>
            </p:nvPicPr>
            <p:blipFill>
              <a:blip r:embed="rId3" cstate="print"/>
              <a:srcRect/>
              <a:stretch>
                <a:fillRect/>
              </a:stretch>
            </p:blipFill>
            <p:spPr bwMode="auto">
              <a:xfrm>
                <a:off x="20407" y="15228"/>
                <a:ext cx="524" cy="637"/>
              </a:xfrm>
              <a:prstGeom prst="rect">
                <a:avLst/>
              </a:prstGeom>
              <a:noFill/>
              <a:ln w="9525">
                <a:noFill/>
                <a:miter lim="800000"/>
                <a:headEnd/>
                <a:tailEnd/>
              </a:ln>
            </p:spPr>
          </p:pic>
          <p:sp>
            <p:nvSpPr>
              <p:cNvPr id="84035" name="Text Box 48"/>
              <p:cNvSpPr txBox="1">
                <a:spLocks noChangeArrowheads="1"/>
              </p:cNvSpPr>
              <p:nvPr/>
            </p:nvSpPr>
            <p:spPr bwMode="auto">
              <a:xfrm>
                <a:off x="20141" y="15833"/>
                <a:ext cx="1492" cy="558"/>
              </a:xfrm>
              <a:prstGeom prst="rect">
                <a:avLst/>
              </a:prstGeom>
              <a:noFill/>
              <a:ln w="9525">
                <a:noFill/>
                <a:miter lim="800000"/>
                <a:headEnd/>
                <a:tailEnd/>
              </a:ln>
            </p:spPr>
            <p:txBody>
              <a:bodyPr>
                <a:spAutoFit/>
              </a:bodyPr>
              <a:lstStyle/>
              <a:p>
                <a:pPr algn="ctr"/>
                <a:r>
                  <a:rPr lang="en-US" sz="1200">
                    <a:solidFill>
                      <a:srgbClr val="000000"/>
                    </a:solidFill>
                  </a:rPr>
                  <a:t>Base Station</a:t>
                </a:r>
              </a:p>
              <a:p>
                <a:pPr algn="ctr"/>
                <a:r>
                  <a:rPr lang="en-US" sz="1200">
                    <a:solidFill>
                      <a:srgbClr val="000000"/>
                    </a:solidFill>
                  </a:rPr>
                  <a:t>Computer(s)</a:t>
                </a:r>
              </a:p>
            </p:txBody>
          </p:sp>
          <p:cxnSp>
            <p:nvCxnSpPr>
              <p:cNvPr id="84036" name="AutoShape 52"/>
              <p:cNvCxnSpPr>
                <a:cxnSpLocks noChangeShapeType="1"/>
              </p:cNvCxnSpPr>
              <p:nvPr/>
            </p:nvCxnSpPr>
            <p:spPr bwMode="auto">
              <a:xfrm rot="16200000" flipH="1">
                <a:off x="19728" y="15909"/>
                <a:ext cx="917" cy="192"/>
              </a:xfrm>
              <a:prstGeom prst="bentConnector3">
                <a:avLst>
                  <a:gd name="adj1" fmla="val 68315"/>
                </a:avLst>
              </a:prstGeom>
              <a:noFill/>
              <a:ln w="28575">
                <a:solidFill>
                  <a:schemeClr val="tx1"/>
                </a:solidFill>
                <a:miter lim="800000"/>
                <a:headEnd/>
                <a:tailEnd type="triangle" w="med" len="med"/>
              </a:ln>
            </p:spPr>
          </p:cxnSp>
          <p:pic>
            <p:nvPicPr>
              <p:cNvPr id="84037" name="Picture 54" descr="MCj03499930000[1]"/>
              <p:cNvPicPr>
                <a:picLocks noChangeAspect="1" noChangeArrowheads="1"/>
              </p:cNvPicPr>
              <p:nvPr/>
            </p:nvPicPr>
            <p:blipFill>
              <a:blip r:embed="rId4" cstate="print"/>
              <a:srcRect/>
              <a:stretch>
                <a:fillRect/>
              </a:stretch>
            </p:blipFill>
            <p:spPr bwMode="auto">
              <a:xfrm>
                <a:off x="20032" y="16464"/>
                <a:ext cx="501" cy="843"/>
              </a:xfrm>
              <a:prstGeom prst="rect">
                <a:avLst/>
              </a:prstGeom>
              <a:noFill/>
              <a:ln w="9525">
                <a:noFill/>
                <a:miter lim="800000"/>
                <a:headEnd/>
                <a:tailEnd/>
              </a:ln>
            </p:spPr>
          </p:pic>
          <p:pic>
            <p:nvPicPr>
              <p:cNvPr id="84038" name="Picture 55" descr="R.M. Young Wind Sentry Set">
                <a:hlinkClick r:id="rId5"/>
              </p:cNvPr>
              <p:cNvPicPr>
                <a:picLocks noChangeAspect="1" noChangeArrowheads="1"/>
              </p:cNvPicPr>
              <p:nvPr/>
            </p:nvPicPr>
            <p:blipFill>
              <a:blip r:embed="rId6" cstate="print"/>
              <a:srcRect/>
              <a:stretch>
                <a:fillRect/>
              </a:stretch>
            </p:blipFill>
            <p:spPr bwMode="auto">
              <a:xfrm>
                <a:off x="19958" y="17952"/>
                <a:ext cx="357" cy="492"/>
              </a:xfrm>
              <a:prstGeom prst="rect">
                <a:avLst/>
              </a:prstGeom>
              <a:noFill/>
              <a:ln w="9525">
                <a:noFill/>
                <a:miter lim="800000"/>
                <a:headEnd/>
                <a:tailEnd/>
              </a:ln>
            </p:spPr>
          </p:pic>
          <p:pic>
            <p:nvPicPr>
              <p:cNvPr id="84039" name="Picture 56" descr="R.M. Young Wind Sentry Set">
                <a:hlinkClick r:id="rId5"/>
              </p:cNvPr>
              <p:cNvPicPr>
                <a:picLocks noChangeAspect="1" noChangeArrowheads="1"/>
              </p:cNvPicPr>
              <p:nvPr/>
            </p:nvPicPr>
            <p:blipFill>
              <a:blip r:embed="rId6" cstate="print"/>
              <a:srcRect/>
              <a:stretch>
                <a:fillRect/>
              </a:stretch>
            </p:blipFill>
            <p:spPr bwMode="auto">
              <a:xfrm>
                <a:off x="20896" y="17952"/>
                <a:ext cx="323" cy="444"/>
              </a:xfrm>
              <a:prstGeom prst="rect">
                <a:avLst/>
              </a:prstGeom>
              <a:noFill/>
              <a:ln w="9525">
                <a:noFill/>
                <a:miter lim="800000"/>
                <a:headEnd/>
                <a:tailEnd/>
              </a:ln>
            </p:spPr>
          </p:pic>
          <p:pic>
            <p:nvPicPr>
              <p:cNvPr id="84040" name="Picture 57" descr="R.M. Young Wind Sentry Set">
                <a:hlinkClick r:id="rId5"/>
              </p:cNvPr>
              <p:cNvPicPr>
                <a:picLocks noChangeAspect="1" noChangeArrowheads="1"/>
              </p:cNvPicPr>
              <p:nvPr/>
            </p:nvPicPr>
            <p:blipFill>
              <a:blip r:embed="rId6" cstate="print"/>
              <a:srcRect/>
              <a:stretch>
                <a:fillRect/>
              </a:stretch>
            </p:blipFill>
            <p:spPr bwMode="auto">
              <a:xfrm>
                <a:off x="20416" y="17952"/>
                <a:ext cx="322" cy="444"/>
              </a:xfrm>
              <a:prstGeom prst="rect">
                <a:avLst/>
              </a:prstGeom>
              <a:noFill/>
              <a:ln w="9525">
                <a:noFill/>
                <a:miter lim="800000"/>
                <a:headEnd/>
                <a:tailEnd/>
              </a:ln>
            </p:spPr>
          </p:pic>
          <p:cxnSp>
            <p:nvCxnSpPr>
              <p:cNvPr id="84041" name="AutoShape 58"/>
              <p:cNvCxnSpPr>
                <a:cxnSpLocks noChangeShapeType="1"/>
              </p:cNvCxnSpPr>
              <p:nvPr/>
            </p:nvCxnSpPr>
            <p:spPr bwMode="auto">
              <a:xfrm rot="-5400000">
                <a:off x="19887" y="17557"/>
                <a:ext cx="645" cy="146"/>
              </a:xfrm>
              <a:prstGeom prst="bentConnector3">
                <a:avLst>
                  <a:gd name="adj1" fmla="val 50079"/>
                </a:avLst>
              </a:prstGeom>
              <a:noFill/>
              <a:ln w="28575">
                <a:solidFill>
                  <a:schemeClr val="tx1"/>
                </a:solidFill>
                <a:miter lim="800000"/>
                <a:headEnd/>
                <a:tailEnd type="triangle" w="med" len="med"/>
              </a:ln>
            </p:spPr>
          </p:cxnSp>
          <p:sp>
            <p:nvSpPr>
              <p:cNvPr id="84042" name="Text Box 59"/>
              <p:cNvSpPr txBox="1">
                <a:spLocks noChangeArrowheads="1"/>
              </p:cNvSpPr>
              <p:nvPr/>
            </p:nvSpPr>
            <p:spPr bwMode="auto">
              <a:xfrm>
                <a:off x="20383" y="16608"/>
                <a:ext cx="1185" cy="558"/>
              </a:xfrm>
              <a:prstGeom prst="rect">
                <a:avLst/>
              </a:prstGeom>
              <a:noFill/>
              <a:ln w="9525">
                <a:noFill/>
                <a:miter lim="800000"/>
                <a:headEnd/>
                <a:tailEnd/>
              </a:ln>
            </p:spPr>
            <p:txBody>
              <a:bodyPr>
                <a:spAutoFit/>
              </a:bodyPr>
              <a:lstStyle/>
              <a:p>
                <a:pPr>
                  <a:spcBef>
                    <a:spcPct val="50000"/>
                  </a:spcBef>
                </a:pPr>
                <a:r>
                  <a:rPr lang="en-US" sz="1200">
                    <a:solidFill>
                      <a:srgbClr val="000000"/>
                    </a:solidFill>
                  </a:rPr>
                  <a:t>Telemetry Network</a:t>
                </a:r>
              </a:p>
            </p:txBody>
          </p:sp>
          <p:cxnSp>
            <p:nvCxnSpPr>
              <p:cNvPr id="84043" name="AutoShape 60"/>
              <p:cNvCxnSpPr>
                <a:cxnSpLocks noChangeShapeType="1"/>
              </p:cNvCxnSpPr>
              <p:nvPr/>
            </p:nvCxnSpPr>
            <p:spPr bwMode="auto">
              <a:xfrm rot="5400000" flipH="1">
                <a:off x="20107" y="17483"/>
                <a:ext cx="645" cy="294"/>
              </a:xfrm>
              <a:prstGeom prst="bentConnector3">
                <a:avLst>
                  <a:gd name="adj1" fmla="val 50079"/>
                </a:avLst>
              </a:prstGeom>
              <a:noFill/>
              <a:ln w="28575">
                <a:solidFill>
                  <a:schemeClr val="tx1"/>
                </a:solidFill>
                <a:miter lim="800000"/>
                <a:headEnd/>
                <a:tailEnd type="triangle" w="med" len="med"/>
              </a:ln>
            </p:spPr>
          </p:cxnSp>
          <p:cxnSp>
            <p:nvCxnSpPr>
              <p:cNvPr id="84044" name="AutoShape 61"/>
              <p:cNvCxnSpPr>
                <a:cxnSpLocks noChangeShapeType="1"/>
              </p:cNvCxnSpPr>
              <p:nvPr/>
            </p:nvCxnSpPr>
            <p:spPr bwMode="auto">
              <a:xfrm rot="5400000" flipH="1">
                <a:off x="20348" y="17242"/>
                <a:ext cx="645" cy="775"/>
              </a:xfrm>
              <a:prstGeom prst="bentConnector3">
                <a:avLst>
                  <a:gd name="adj1" fmla="val 50079"/>
                </a:avLst>
              </a:prstGeom>
              <a:noFill/>
              <a:ln w="28575">
                <a:solidFill>
                  <a:schemeClr val="tx1"/>
                </a:solidFill>
                <a:miter lim="800000"/>
                <a:headEnd/>
                <a:tailEnd type="triangle" w="med" len="med"/>
              </a:ln>
            </p:spPr>
          </p:cxnSp>
          <p:sp>
            <p:nvSpPr>
              <p:cNvPr id="84045" name="Text Box 62"/>
              <p:cNvSpPr txBox="1">
                <a:spLocks noChangeArrowheads="1"/>
              </p:cNvSpPr>
              <p:nvPr/>
            </p:nvSpPr>
            <p:spPr bwMode="auto">
              <a:xfrm>
                <a:off x="20032" y="18432"/>
                <a:ext cx="1014" cy="335"/>
              </a:xfrm>
              <a:prstGeom prst="rect">
                <a:avLst/>
              </a:prstGeom>
              <a:noFill/>
              <a:ln w="9525">
                <a:noFill/>
                <a:miter lim="800000"/>
                <a:headEnd/>
                <a:tailEnd/>
              </a:ln>
            </p:spPr>
            <p:txBody>
              <a:bodyPr>
                <a:spAutoFit/>
              </a:bodyPr>
              <a:lstStyle/>
              <a:p>
                <a:pPr>
                  <a:spcBef>
                    <a:spcPct val="50000"/>
                  </a:spcBef>
                </a:pPr>
                <a:r>
                  <a:rPr lang="en-US" sz="1200">
                    <a:solidFill>
                      <a:srgbClr val="000000"/>
                    </a:solidFill>
                  </a:rPr>
                  <a:t>Sensors</a:t>
                </a:r>
              </a:p>
            </p:txBody>
          </p:sp>
        </p:grpSp>
        <p:cxnSp>
          <p:nvCxnSpPr>
            <p:cNvPr id="84032" name="AutoShape 52"/>
            <p:cNvCxnSpPr>
              <a:cxnSpLocks noChangeShapeType="1"/>
            </p:cNvCxnSpPr>
            <p:nvPr/>
          </p:nvCxnSpPr>
          <p:spPr bwMode="auto">
            <a:xfrm flipV="1">
              <a:off x="219636" y="3971364"/>
              <a:ext cx="304800" cy="1"/>
            </a:xfrm>
            <a:prstGeom prst="bentConnector3">
              <a:avLst>
                <a:gd name="adj1" fmla="val 50000"/>
              </a:avLst>
            </a:prstGeom>
            <a:noFill/>
            <a:ln w="28575">
              <a:solidFill>
                <a:schemeClr val="tx1"/>
              </a:solidFill>
              <a:miter lim="800000"/>
              <a:headEnd/>
              <a:tailEnd type="triangle" w="med" len="med"/>
            </a:ln>
          </p:spPr>
        </p:cxnSp>
      </p:grpSp>
      <p:sp>
        <p:nvSpPr>
          <p:cNvPr id="165" name="Rectangle 164"/>
          <p:cNvSpPr/>
          <p:nvPr/>
        </p:nvSpPr>
        <p:spPr>
          <a:xfrm>
            <a:off x="5676900" y="2903538"/>
            <a:ext cx="3205163" cy="37893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83975" name="Picture 148"/>
          <p:cNvPicPr>
            <a:picLocks noChangeAspect="1" noChangeArrowheads="1"/>
          </p:cNvPicPr>
          <p:nvPr/>
        </p:nvPicPr>
        <p:blipFill>
          <a:blip r:embed="rId7" cstate="print"/>
          <a:srcRect/>
          <a:stretch>
            <a:fillRect/>
          </a:stretch>
        </p:blipFill>
        <p:spPr bwMode="auto">
          <a:xfrm>
            <a:off x="100013" y="1206500"/>
            <a:ext cx="2179637" cy="1349375"/>
          </a:xfrm>
          <a:prstGeom prst="rect">
            <a:avLst/>
          </a:prstGeom>
          <a:noFill/>
          <a:ln w="9525">
            <a:noFill/>
            <a:miter lim="800000"/>
            <a:headEnd/>
            <a:tailEnd/>
          </a:ln>
        </p:spPr>
      </p:pic>
      <p:sp>
        <p:nvSpPr>
          <p:cNvPr id="83976" name="Text Box 42"/>
          <p:cNvSpPr txBox="1">
            <a:spLocks noChangeArrowheads="1"/>
          </p:cNvSpPr>
          <p:nvPr/>
        </p:nvSpPr>
        <p:spPr bwMode="auto">
          <a:xfrm>
            <a:off x="-60325" y="730250"/>
            <a:ext cx="2522538" cy="481013"/>
          </a:xfrm>
          <a:prstGeom prst="rect">
            <a:avLst/>
          </a:prstGeom>
          <a:noFill/>
          <a:ln w="9525">
            <a:noFill/>
            <a:miter lim="800000"/>
            <a:headEnd/>
            <a:tailEnd/>
          </a:ln>
        </p:spPr>
        <p:txBody>
          <a:bodyPr>
            <a:spAutoFit/>
          </a:bodyPr>
          <a:lstStyle/>
          <a:p>
            <a:pPr algn="ctr" defTabSz="4702175" eaLnBrk="0" hangingPunct="0">
              <a:lnSpc>
                <a:spcPct val="90000"/>
              </a:lnSpc>
              <a:spcBef>
                <a:spcPct val="20000"/>
              </a:spcBef>
            </a:pPr>
            <a:r>
              <a:rPr lang="en-US" sz="1400" b="1">
                <a:solidFill>
                  <a:srgbClr val="000000"/>
                </a:solidFill>
              </a:rPr>
              <a:t>Query, Visualize, and Edit</a:t>
            </a:r>
            <a:r>
              <a:rPr lang="en-US" sz="1400">
                <a:solidFill>
                  <a:srgbClr val="000000"/>
                </a:solidFill>
              </a:rPr>
              <a:t> data using </a:t>
            </a:r>
            <a:r>
              <a:rPr lang="en-US" sz="1400" b="1">
                <a:solidFill>
                  <a:srgbClr val="000000"/>
                </a:solidFill>
              </a:rPr>
              <a:t>ODM Tools</a:t>
            </a:r>
          </a:p>
        </p:txBody>
      </p:sp>
      <p:sp>
        <p:nvSpPr>
          <p:cNvPr id="83977" name="AutoShape 131"/>
          <p:cNvSpPr>
            <a:spLocks noChangeArrowheads="1"/>
          </p:cNvSpPr>
          <p:nvPr/>
        </p:nvSpPr>
        <p:spPr bwMode="auto">
          <a:xfrm>
            <a:off x="1458913" y="5356225"/>
            <a:ext cx="542925" cy="830263"/>
          </a:xfrm>
          <a:prstGeom prst="foldedCorner">
            <a:avLst>
              <a:gd name="adj" fmla="val 12500"/>
            </a:avLst>
          </a:prstGeom>
          <a:solidFill>
            <a:srgbClr val="C8E6B8"/>
          </a:solidFill>
          <a:ln w="9525">
            <a:solidFill>
              <a:schemeClr val="tx1"/>
            </a:solidFill>
            <a:round/>
            <a:headEnd/>
            <a:tailEnd/>
          </a:ln>
        </p:spPr>
        <p:txBody>
          <a:bodyPr wrap="none" anchor="ctr"/>
          <a:lstStyle/>
          <a:p>
            <a:pPr algn="ctr" defTabSz="4702175"/>
            <a:r>
              <a:rPr lang="en-US" sz="1200">
                <a:solidFill>
                  <a:srgbClr val="000000"/>
                </a:solidFill>
              </a:rPr>
              <a:t>Excel</a:t>
            </a:r>
          </a:p>
        </p:txBody>
      </p:sp>
      <p:sp>
        <p:nvSpPr>
          <p:cNvPr id="83978" name="AutoShape 132"/>
          <p:cNvSpPr>
            <a:spLocks noChangeArrowheads="1"/>
          </p:cNvSpPr>
          <p:nvPr/>
        </p:nvSpPr>
        <p:spPr bwMode="auto">
          <a:xfrm>
            <a:off x="2101850" y="5370513"/>
            <a:ext cx="542925" cy="831850"/>
          </a:xfrm>
          <a:prstGeom prst="foldedCorner">
            <a:avLst>
              <a:gd name="adj" fmla="val 12500"/>
            </a:avLst>
          </a:prstGeom>
          <a:solidFill>
            <a:schemeClr val="bg1"/>
          </a:solidFill>
          <a:ln w="9525">
            <a:solidFill>
              <a:schemeClr val="tx1"/>
            </a:solidFill>
            <a:round/>
            <a:headEnd/>
            <a:tailEnd/>
          </a:ln>
        </p:spPr>
        <p:txBody>
          <a:bodyPr wrap="none" anchor="ctr"/>
          <a:lstStyle/>
          <a:p>
            <a:pPr algn="ctr" defTabSz="4702175"/>
            <a:r>
              <a:rPr lang="en-US" sz="1200">
                <a:solidFill>
                  <a:srgbClr val="000000"/>
                </a:solidFill>
              </a:rPr>
              <a:t>Text</a:t>
            </a:r>
          </a:p>
        </p:txBody>
      </p:sp>
      <p:sp>
        <p:nvSpPr>
          <p:cNvPr id="83979" name="AutoShape 136"/>
          <p:cNvSpPr>
            <a:spLocks noChangeArrowheads="1"/>
          </p:cNvSpPr>
          <p:nvPr/>
        </p:nvSpPr>
        <p:spPr bwMode="auto">
          <a:xfrm>
            <a:off x="1049338" y="3576638"/>
            <a:ext cx="384175" cy="384175"/>
          </a:xfrm>
          <a:prstGeom prst="rightArrow">
            <a:avLst>
              <a:gd name="adj1" fmla="val 41667"/>
              <a:gd name="adj2" fmla="val 50000"/>
            </a:avLst>
          </a:prstGeom>
          <a:solidFill>
            <a:srgbClr val="080808"/>
          </a:solidFill>
          <a:ln w="9525">
            <a:solidFill>
              <a:schemeClr val="tx1"/>
            </a:solidFill>
            <a:miter lim="800000"/>
            <a:headEnd/>
            <a:tailEnd/>
          </a:ln>
        </p:spPr>
        <p:txBody>
          <a:bodyPr wrap="none" anchor="ctr"/>
          <a:lstStyle/>
          <a:p>
            <a:endParaRPr lang="en-US" sz="900">
              <a:solidFill>
                <a:srgbClr val="000000"/>
              </a:solidFill>
            </a:endParaRPr>
          </a:p>
        </p:txBody>
      </p:sp>
      <p:sp>
        <p:nvSpPr>
          <p:cNvPr id="83980" name="AutoShape 130"/>
          <p:cNvSpPr>
            <a:spLocks noChangeArrowheads="1"/>
          </p:cNvSpPr>
          <p:nvPr/>
        </p:nvSpPr>
        <p:spPr bwMode="auto">
          <a:xfrm>
            <a:off x="2451100" y="2938463"/>
            <a:ext cx="1209675" cy="1281112"/>
          </a:xfrm>
          <a:prstGeom prst="flowChartMagneticDisk">
            <a:avLst/>
          </a:prstGeom>
          <a:solidFill>
            <a:srgbClr val="FFFFCC"/>
          </a:solidFill>
          <a:ln w="25400">
            <a:solidFill>
              <a:schemeClr val="tx1"/>
            </a:solidFill>
            <a:round/>
            <a:headEnd/>
            <a:tailEnd/>
          </a:ln>
        </p:spPr>
        <p:txBody>
          <a:bodyPr wrap="none" anchor="ctr"/>
          <a:lstStyle/>
          <a:p>
            <a:pPr algn="ctr"/>
            <a:r>
              <a:rPr lang="en-US" sz="2000">
                <a:solidFill>
                  <a:srgbClr val="000000"/>
                </a:solidFill>
              </a:rPr>
              <a:t>ODM</a:t>
            </a:r>
          </a:p>
          <a:p>
            <a:pPr algn="ctr"/>
            <a:r>
              <a:rPr lang="en-US" sz="2000">
                <a:solidFill>
                  <a:srgbClr val="000000"/>
                </a:solidFill>
              </a:rPr>
              <a:t>Database</a:t>
            </a:r>
          </a:p>
        </p:txBody>
      </p:sp>
      <p:sp>
        <p:nvSpPr>
          <p:cNvPr id="83981" name="AutoShape 145"/>
          <p:cNvSpPr>
            <a:spLocks noChangeArrowheads="1"/>
          </p:cNvSpPr>
          <p:nvPr/>
        </p:nvSpPr>
        <p:spPr bwMode="auto">
          <a:xfrm rot="-3508734">
            <a:off x="2175670" y="4167981"/>
            <a:ext cx="576262" cy="384175"/>
          </a:xfrm>
          <a:prstGeom prst="rightArrow">
            <a:avLst>
              <a:gd name="adj1" fmla="val 41667"/>
              <a:gd name="adj2" fmla="val 75000"/>
            </a:avLst>
          </a:prstGeom>
          <a:solidFill>
            <a:srgbClr val="080808"/>
          </a:solidFill>
          <a:ln w="9525">
            <a:solidFill>
              <a:schemeClr val="tx1"/>
            </a:solidFill>
            <a:miter lim="800000"/>
            <a:headEnd/>
            <a:tailEnd/>
          </a:ln>
        </p:spPr>
        <p:txBody>
          <a:bodyPr wrap="none" anchor="ctr"/>
          <a:lstStyle/>
          <a:p>
            <a:endParaRPr lang="en-US" sz="900">
              <a:solidFill>
                <a:srgbClr val="000000"/>
              </a:solidFill>
            </a:endParaRPr>
          </a:p>
        </p:txBody>
      </p:sp>
      <p:sp>
        <p:nvSpPr>
          <p:cNvPr id="83982" name="AutoShape 144"/>
          <p:cNvSpPr>
            <a:spLocks noChangeArrowheads="1"/>
          </p:cNvSpPr>
          <p:nvPr/>
        </p:nvSpPr>
        <p:spPr bwMode="auto">
          <a:xfrm rot="2613338">
            <a:off x="2081213" y="2592388"/>
            <a:ext cx="574675" cy="384175"/>
          </a:xfrm>
          <a:prstGeom prst="rightArrow">
            <a:avLst>
              <a:gd name="adj1" fmla="val 41667"/>
              <a:gd name="adj2" fmla="val 74793"/>
            </a:avLst>
          </a:prstGeom>
          <a:solidFill>
            <a:srgbClr val="080808"/>
          </a:solidFill>
          <a:ln w="9525">
            <a:solidFill>
              <a:schemeClr val="tx1"/>
            </a:solidFill>
            <a:miter lim="800000"/>
            <a:headEnd/>
            <a:tailEnd/>
          </a:ln>
        </p:spPr>
        <p:txBody>
          <a:bodyPr wrap="none" anchor="ctr"/>
          <a:lstStyle/>
          <a:p>
            <a:endParaRPr lang="en-US" sz="900">
              <a:solidFill>
                <a:srgbClr val="000000"/>
              </a:solidFill>
            </a:endParaRPr>
          </a:p>
        </p:txBody>
      </p:sp>
      <p:sp>
        <p:nvSpPr>
          <p:cNvPr id="83983" name="AutoShape 147"/>
          <p:cNvSpPr>
            <a:spLocks noChangeArrowheads="1"/>
          </p:cNvSpPr>
          <p:nvPr/>
        </p:nvSpPr>
        <p:spPr bwMode="auto">
          <a:xfrm rot="-3627529">
            <a:off x="4915976" y="2385774"/>
            <a:ext cx="802643" cy="382587"/>
          </a:xfrm>
          <a:prstGeom prst="rightArrow">
            <a:avLst>
              <a:gd name="adj1" fmla="val 41667"/>
              <a:gd name="adj2" fmla="val 75104"/>
            </a:avLst>
          </a:prstGeom>
          <a:solidFill>
            <a:srgbClr val="080808"/>
          </a:solidFill>
          <a:ln w="9525">
            <a:solidFill>
              <a:schemeClr val="tx1"/>
            </a:solidFill>
            <a:miter lim="800000"/>
            <a:headEnd/>
            <a:tailEnd/>
          </a:ln>
        </p:spPr>
        <p:txBody>
          <a:bodyPr wrap="none" anchor="ctr"/>
          <a:lstStyle/>
          <a:p>
            <a:endParaRPr lang="en-US" sz="900">
              <a:solidFill>
                <a:srgbClr val="000000"/>
              </a:solidFill>
            </a:endParaRPr>
          </a:p>
        </p:txBody>
      </p:sp>
      <p:sp>
        <p:nvSpPr>
          <p:cNvPr id="83984" name="Rectangle 35"/>
          <p:cNvSpPr>
            <a:spLocks noChangeArrowheads="1"/>
          </p:cNvSpPr>
          <p:nvPr/>
        </p:nvSpPr>
        <p:spPr bwMode="auto">
          <a:xfrm>
            <a:off x="1582738" y="4540250"/>
            <a:ext cx="969962" cy="739775"/>
          </a:xfrm>
          <a:prstGeom prst="rect">
            <a:avLst/>
          </a:prstGeom>
          <a:noFill/>
          <a:ln w="9525">
            <a:noFill/>
            <a:miter lim="800000"/>
            <a:headEnd/>
            <a:tailEnd/>
          </a:ln>
        </p:spPr>
        <p:txBody>
          <a:bodyPr>
            <a:spAutoFit/>
          </a:bodyPr>
          <a:lstStyle/>
          <a:p>
            <a:pPr algn="ctr"/>
            <a:r>
              <a:rPr lang="en-US" sz="1400" b="1">
                <a:solidFill>
                  <a:srgbClr val="000000"/>
                </a:solidFill>
              </a:rPr>
              <a:t>ODM Data Loader</a:t>
            </a:r>
            <a:endParaRPr lang="en-US" sz="1400">
              <a:solidFill>
                <a:srgbClr val="000000"/>
              </a:solidFill>
            </a:endParaRPr>
          </a:p>
        </p:txBody>
      </p:sp>
      <p:sp>
        <p:nvSpPr>
          <p:cNvPr id="83985" name="Rectangle 37"/>
          <p:cNvSpPr>
            <a:spLocks noChangeArrowheads="1"/>
          </p:cNvSpPr>
          <p:nvPr/>
        </p:nvSpPr>
        <p:spPr bwMode="auto">
          <a:xfrm>
            <a:off x="1254125" y="3124200"/>
            <a:ext cx="1184275" cy="739775"/>
          </a:xfrm>
          <a:prstGeom prst="rect">
            <a:avLst/>
          </a:prstGeom>
          <a:noFill/>
          <a:ln w="9525">
            <a:noFill/>
            <a:miter lim="800000"/>
            <a:headEnd/>
            <a:tailEnd/>
          </a:ln>
        </p:spPr>
        <p:txBody>
          <a:bodyPr>
            <a:spAutoFit/>
          </a:bodyPr>
          <a:lstStyle/>
          <a:p>
            <a:pPr algn="ctr"/>
            <a:r>
              <a:rPr lang="en-US" sz="1400" b="1" dirty="0">
                <a:solidFill>
                  <a:srgbClr val="000000"/>
                </a:solidFill>
              </a:rPr>
              <a:t>Streaming Data Loader</a:t>
            </a:r>
            <a:endParaRPr lang="en-US" dirty="0">
              <a:solidFill>
                <a:srgbClr val="000000"/>
              </a:solidFill>
            </a:endParaRPr>
          </a:p>
        </p:txBody>
      </p:sp>
      <p:sp>
        <p:nvSpPr>
          <p:cNvPr id="83986" name="AutoShape 137"/>
          <p:cNvSpPr>
            <a:spLocks noChangeArrowheads="1"/>
          </p:cNvSpPr>
          <p:nvPr/>
        </p:nvSpPr>
        <p:spPr bwMode="auto">
          <a:xfrm>
            <a:off x="2097088" y="3529013"/>
            <a:ext cx="384175" cy="384175"/>
          </a:xfrm>
          <a:prstGeom prst="rightArrow">
            <a:avLst>
              <a:gd name="adj1" fmla="val 41667"/>
              <a:gd name="adj2" fmla="val 50000"/>
            </a:avLst>
          </a:prstGeom>
          <a:solidFill>
            <a:srgbClr val="080808"/>
          </a:solidFill>
          <a:ln w="9525">
            <a:solidFill>
              <a:schemeClr val="tx1"/>
            </a:solidFill>
            <a:miter lim="800000"/>
            <a:headEnd/>
            <a:tailEnd/>
          </a:ln>
        </p:spPr>
        <p:txBody>
          <a:bodyPr wrap="none" anchor="ctr"/>
          <a:lstStyle/>
          <a:p>
            <a:endParaRPr lang="en-US" sz="900">
              <a:solidFill>
                <a:srgbClr val="000000"/>
              </a:solidFill>
            </a:endParaRPr>
          </a:p>
        </p:txBody>
      </p:sp>
      <p:grpSp>
        <p:nvGrpSpPr>
          <p:cNvPr id="10" name="Group 152"/>
          <p:cNvGrpSpPr>
            <a:grpSpLocks/>
          </p:cNvGrpSpPr>
          <p:nvPr/>
        </p:nvGrpSpPr>
        <p:grpSpPr bwMode="auto">
          <a:xfrm>
            <a:off x="3621079" y="3084513"/>
            <a:ext cx="1757370" cy="1939925"/>
            <a:chOff x="3620551" y="3084774"/>
            <a:chExt cx="1757401" cy="1939367"/>
          </a:xfrm>
        </p:grpSpPr>
        <p:sp>
          <p:nvSpPr>
            <p:cNvPr id="84018" name="Rectangle 8"/>
            <p:cNvSpPr>
              <a:spLocks noChangeArrowheads="1"/>
            </p:cNvSpPr>
            <p:nvPr/>
          </p:nvSpPr>
          <p:spPr bwMode="auto">
            <a:xfrm>
              <a:off x="3906207" y="3084774"/>
              <a:ext cx="1409384" cy="1939367"/>
            </a:xfrm>
            <a:prstGeom prst="rect">
              <a:avLst/>
            </a:prstGeom>
            <a:solidFill>
              <a:srgbClr val="DEFEE3"/>
            </a:solidFill>
            <a:ln w="9525">
              <a:solidFill>
                <a:srgbClr val="000000"/>
              </a:solidFill>
              <a:miter lim="800000"/>
              <a:headEnd/>
              <a:tailEnd/>
            </a:ln>
          </p:spPr>
          <p:txBody>
            <a:bodyPr wrap="none" anchor="ctr"/>
            <a:lstStyle/>
            <a:p>
              <a:pPr algn="ctr"/>
              <a:endParaRPr lang="en-US" sz="1400">
                <a:solidFill>
                  <a:srgbClr val="000000"/>
                </a:solidFill>
              </a:endParaRPr>
            </a:p>
          </p:txBody>
        </p:sp>
        <p:sp>
          <p:nvSpPr>
            <p:cNvPr id="84019" name="Text Box 12"/>
            <p:cNvSpPr txBox="1">
              <a:spLocks noChangeArrowheads="1"/>
            </p:cNvSpPr>
            <p:nvPr/>
          </p:nvSpPr>
          <p:spPr bwMode="auto">
            <a:xfrm>
              <a:off x="3962690" y="3118599"/>
              <a:ext cx="1415262" cy="954104"/>
            </a:xfrm>
            <a:prstGeom prst="rect">
              <a:avLst/>
            </a:prstGeom>
            <a:noFill/>
            <a:ln w="9525">
              <a:noFill/>
              <a:miter lim="800000"/>
              <a:headEnd/>
              <a:tailEnd/>
            </a:ln>
          </p:spPr>
          <p:txBody>
            <a:bodyPr wrap="none">
              <a:spAutoFit/>
            </a:bodyPr>
            <a:lstStyle/>
            <a:p>
              <a:r>
                <a:rPr lang="en-US" sz="1400" dirty="0" err="1">
                  <a:solidFill>
                    <a:srgbClr val="0066FF"/>
                  </a:solidFill>
                </a:rPr>
                <a:t>GetSites</a:t>
              </a:r>
              <a:endParaRPr lang="en-US" sz="1400" dirty="0">
                <a:solidFill>
                  <a:srgbClr val="0066FF"/>
                </a:solidFill>
              </a:endParaRPr>
            </a:p>
            <a:p>
              <a:r>
                <a:rPr lang="en-US" sz="1400" dirty="0" err="1">
                  <a:solidFill>
                    <a:srgbClr val="0066FF"/>
                  </a:solidFill>
                </a:rPr>
                <a:t>GetSiteInfo</a:t>
              </a:r>
              <a:endParaRPr lang="en-US" sz="1400" dirty="0">
                <a:solidFill>
                  <a:srgbClr val="0066FF"/>
                </a:solidFill>
              </a:endParaRPr>
            </a:p>
            <a:p>
              <a:r>
                <a:rPr lang="en-US" sz="1400" dirty="0" err="1">
                  <a:solidFill>
                    <a:srgbClr val="0066FF"/>
                  </a:solidFill>
                </a:rPr>
                <a:t>GetVariableInfo</a:t>
              </a:r>
              <a:endParaRPr lang="en-US" sz="1400" dirty="0">
                <a:solidFill>
                  <a:srgbClr val="0066FF"/>
                </a:solidFill>
              </a:endParaRPr>
            </a:p>
            <a:p>
              <a:r>
                <a:rPr lang="en-US" sz="1400" dirty="0" err="1">
                  <a:solidFill>
                    <a:srgbClr val="0066FF"/>
                  </a:solidFill>
                </a:rPr>
                <a:t>GetValues</a:t>
              </a:r>
              <a:endParaRPr lang="en-US" sz="1400" dirty="0">
                <a:solidFill>
                  <a:srgbClr val="0066FF"/>
                </a:solidFill>
              </a:endParaRPr>
            </a:p>
          </p:txBody>
        </p:sp>
        <p:sp>
          <p:nvSpPr>
            <p:cNvPr id="84020" name="Oval 13"/>
            <p:cNvSpPr>
              <a:spLocks noChangeArrowheads="1"/>
            </p:cNvSpPr>
            <p:nvPr/>
          </p:nvSpPr>
          <p:spPr bwMode="auto">
            <a:xfrm>
              <a:off x="3629151" y="3195595"/>
              <a:ext cx="110821" cy="110821"/>
            </a:xfrm>
            <a:prstGeom prst="ellipse">
              <a:avLst/>
            </a:prstGeom>
            <a:solidFill>
              <a:srgbClr val="DEFEE3"/>
            </a:solidFill>
            <a:ln w="9525">
              <a:solidFill>
                <a:srgbClr val="000000"/>
              </a:solidFill>
              <a:round/>
              <a:headEnd/>
              <a:tailEnd/>
            </a:ln>
          </p:spPr>
          <p:txBody>
            <a:bodyPr wrap="none" anchor="ctr"/>
            <a:lstStyle/>
            <a:p>
              <a:pPr algn="ctr"/>
              <a:endParaRPr lang="en-US" sz="1400">
                <a:solidFill>
                  <a:srgbClr val="000000"/>
                </a:solidFill>
              </a:endParaRPr>
            </a:p>
          </p:txBody>
        </p:sp>
        <p:sp>
          <p:nvSpPr>
            <p:cNvPr id="84021" name="Oval 14"/>
            <p:cNvSpPr>
              <a:spLocks noChangeArrowheads="1"/>
            </p:cNvSpPr>
            <p:nvPr/>
          </p:nvSpPr>
          <p:spPr bwMode="auto">
            <a:xfrm>
              <a:off x="3629151" y="3417237"/>
              <a:ext cx="110821" cy="110821"/>
            </a:xfrm>
            <a:prstGeom prst="ellipse">
              <a:avLst/>
            </a:prstGeom>
            <a:solidFill>
              <a:srgbClr val="DEFEE3"/>
            </a:solidFill>
            <a:ln w="9525">
              <a:solidFill>
                <a:srgbClr val="000000"/>
              </a:solidFill>
              <a:round/>
              <a:headEnd/>
              <a:tailEnd/>
            </a:ln>
          </p:spPr>
          <p:txBody>
            <a:bodyPr wrap="none" anchor="ctr"/>
            <a:lstStyle/>
            <a:p>
              <a:pPr algn="ctr"/>
              <a:endParaRPr lang="en-US" sz="1400">
                <a:solidFill>
                  <a:srgbClr val="000000"/>
                </a:solidFill>
              </a:endParaRPr>
            </a:p>
          </p:txBody>
        </p:sp>
        <p:sp>
          <p:nvSpPr>
            <p:cNvPr id="84022" name="Oval 15"/>
            <p:cNvSpPr>
              <a:spLocks noChangeArrowheads="1"/>
            </p:cNvSpPr>
            <p:nvPr/>
          </p:nvSpPr>
          <p:spPr bwMode="auto">
            <a:xfrm>
              <a:off x="3629151" y="3638879"/>
              <a:ext cx="110821" cy="110821"/>
            </a:xfrm>
            <a:prstGeom prst="ellipse">
              <a:avLst/>
            </a:prstGeom>
            <a:solidFill>
              <a:srgbClr val="DEFEE3"/>
            </a:solidFill>
            <a:ln w="9525">
              <a:solidFill>
                <a:srgbClr val="000000"/>
              </a:solidFill>
              <a:round/>
              <a:headEnd/>
              <a:tailEnd/>
            </a:ln>
          </p:spPr>
          <p:txBody>
            <a:bodyPr wrap="none" anchor="ctr"/>
            <a:lstStyle/>
            <a:p>
              <a:pPr algn="ctr"/>
              <a:endParaRPr lang="en-US" sz="1400">
                <a:solidFill>
                  <a:srgbClr val="000000"/>
                </a:solidFill>
              </a:endParaRPr>
            </a:p>
          </p:txBody>
        </p:sp>
        <p:sp>
          <p:nvSpPr>
            <p:cNvPr id="84023" name="Text Box 16"/>
            <p:cNvSpPr txBox="1">
              <a:spLocks noChangeArrowheads="1"/>
            </p:cNvSpPr>
            <p:nvPr/>
          </p:nvSpPr>
          <p:spPr bwMode="auto">
            <a:xfrm>
              <a:off x="3860217" y="4495099"/>
              <a:ext cx="1485519" cy="523218"/>
            </a:xfrm>
            <a:prstGeom prst="rect">
              <a:avLst/>
            </a:prstGeom>
            <a:noFill/>
            <a:ln w="9525">
              <a:noFill/>
              <a:miter lim="800000"/>
              <a:headEnd/>
              <a:tailEnd/>
            </a:ln>
          </p:spPr>
          <p:txBody>
            <a:bodyPr>
              <a:spAutoFit/>
            </a:bodyPr>
            <a:lstStyle/>
            <a:p>
              <a:pPr algn="ctr"/>
              <a:r>
                <a:rPr lang="en-US" sz="1400" b="1">
                  <a:solidFill>
                    <a:srgbClr val="000000"/>
                  </a:solidFill>
                </a:rPr>
                <a:t>WaterOneFlow</a:t>
              </a:r>
            </a:p>
            <a:p>
              <a:pPr algn="ctr"/>
              <a:r>
                <a:rPr lang="en-US" sz="1400" b="1">
                  <a:solidFill>
                    <a:srgbClr val="000000"/>
                  </a:solidFill>
                </a:rPr>
                <a:t>Web Service</a:t>
              </a:r>
            </a:p>
          </p:txBody>
        </p:sp>
        <p:sp>
          <p:nvSpPr>
            <p:cNvPr id="84024" name="AutoShape 30"/>
            <p:cNvSpPr>
              <a:spLocks noChangeArrowheads="1"/>
            </p:cNvSpPr>
            <p:nvPr/>
          </p:nvSpPr>
          <p:spPr bwMode="auto">
            <a:xfrm>
              <a:off x="4177907" y="4121776"/>
              <a:ext cx="886571" cy="389919"/>
            </a:xfrm>
            <a:prstGeom prst="foldedCorner">
              <a:avLst>
                <a:gd name="adj" fmla="val 12500"/>
              </a:avLst>
            </a:prstGeom>
            <a:solidFill>
              <a:srgbClr val="BBE0E3"/>
            </a:solidFill>
            <a:ln w="9525">
              <a:solidFill>
                <a:srgbClr val="000000"/>
              </a:solidFill>
              <a:round/>
              <a:headEnd/>
              <a:tailEnd/>
            </a:ln>
          </p:spPr>
          <p:txBody>
            <a:bodyPr wrap="none" anchor="ctr"/>
            <a:lstStyle/>
            <a:p>
              <a:pPr algn="ctr"/>
              <a:r>
                <a:rPr lang="en-US" sz="1400">
                  <a:solidFill>
                    <a:srgbClr val="000000"/>
                  </a:solidFill>
                </a:rPr>
                <a:t>WaterML</a:t>
              </a:r>
            </a:p>
          </p:txBody>
        </p:sp>
        <p:grpSp>
          <p:nvGrpSpPr>
            <p:cNvPr id="11" name="Group 151"/>
            <p:cNvGrpSpPr>
              <a:grpSpLocks/>
            </p:cNvGrpSpPr>
            <p:nvPr/>
          </p:nvGrpSpPr>
          <p:grpSpPr bwMode="auto">
            <a:xfrm>
              <a:off x="3684564" y="3251002"/>
              <a:ext cx="344836" cy="666020"/>
              <a:chOff x="3684554" y="3251016"/>
              <a:chExt cx="500372" cy="666022"/>
            </a:xfrm>
          </p:grpSpPr>
          <p:sp>
            <p:nvSpPr>
              <p:cNvPr id="84027" name="Line 9"/>
              <p:cNvSpPr>
                <a:spLocks noChangeShapeType="1"/>
              </p:cNvSpPr>
              <p:nvPr/>
            </p:nvSpPr>
            <p:spPr bwMode="auto">
              <a:xfrm>
                <a:off x="3684554" y="3251016"/>
                <a:ext cx="498696" cy="0"/>
              </a:xfrm>
              <a:prstGeom prst="line">
                <a:avLst/>
              </a:prstGeom>
              <a:noFill/>
              <a:ln w="9525">
                <a:solidFill>
                  <a:srgbClr val="000000"/>
                </a:solidFill>
                <a:round/>
                <a:headEnd/>
                <a:tailEnd/>
              </a:ln>
            </p:spPr>
            <p:txBody>
              <a:bodyPr/>
              <a:lstStyle/>
              <a:p>
                <a:endParaRPr lang="en-US"/>
              </a:p>
            </p:txBody>
          </p:sp>
          <p:sp>
            <p:nvSpPr>
              <p:cNvPr id="84028" name="Line 10"/>
              <p:cNvSpPr>
                <a:spLocks noChangeShapeType="1"/>
              </p:cNvSpPr>
              <p:nvPr/>
            </p:nvSpPr>
            <p:spPr bwMode="auto">
              <a:xfrm>
                <a:off x="3684554" y="3472659"/>
                <a:ext cx="498696" cy="0"/>
              </a:xfrm>
              <a:prstGeom prst="line">
                <a:avLst/>
              </a:prstGeom>
              <a:noFill/>
              <a:ln w="9525">
                <a:solidFill>
                  <a:srgbClr val="000000"/>
                </a:solidFill>
                <a:round/>
                <a:headEnd/>
                <a:tailEnd/>
              </a:ln>
            </p:spPr>
            <p:txBody>
              <a:bodyPr/>
              <a:lstStyle/>
              <a:p>
                <a:endParaRPr lang="en-US"/>
              </a:p>
            </p:txBody>
          </p:sp>
          <p:sp>
            <p:nvSpPr>
              <p:cNvPr id="84029" name="Line 11"/>
              <p:cNvSpPr>
                <a:spLocks noChangeShapeType="1"/>
              </p:cNvSpPr>
              <p:nvPr/>
            </p:nvSpPr>
            <p:spPr bwMode="auto">
              <a:xfrm>
                <a:off x="3684554" y="3694301"/>
                <a:ext cx="498696" cy="0"/>
              </a:xfrm>
              <a:prstGeom prst="line">
                <a:avLst/>
              </a:prstGeom>
              <a:noFill/>
              <a:ln w="9525">
                <a:solidFill>
                  <a:srgbClr val="000000"/>
                </a:solidFill>
                <a:round/>
                <a:headEnd/>
                <a:tailEnd/>
              </a:ln>
            </p:spPr>
            <p:txBody>
              <a:bodyPr/>
              <a:lstStyle/>
              <a:p>
                <a:endParaRPr lang="en-US"/>
              </a:p>
            </p:txBody>
          </p:sp>
          <p:sp>
            <p:nvSpPr>
              <p:cNvPr id="84030" name="Line 11"/>
              <p:cNvSpPr>
                <a:spLocks noChangeShapeType="1"/>
              </p:cNvSpPr>
              <p:nvPr/>
            </p:nvSpPr>
            <p:spPr bwMode="auto">
              <a:xfrm>
                <a:off x="3686230" y="3917038"/>
                <a:ext cx="498696" cy="0"/>
              </a:xfrm>
              <a:prstGeom prst="line">
                <a:avLst/>
              </a:prstGeom>
              <a:noFill/>
              <a:ln w="9525">
                <a:solidFill>
                  <a:srgbClr val="000000"/>
                </a:solidFill>
                <a:round/>
                <a:headEnd/>
                <a:tailEnd/>
              </a:ln>
            </p:spPr>
            <p:txBody>
              <a:bodyPr/>
              <a:lstStyle/>
              <a:p>
                <a:endParaRPr lang="en-US"/>
              </a:p>
            </p:txBody>
          </p:sp>
        </p:grpSp>
        <p:sp>
          <p:nvSpPr>
            <p:cNvPr id="84026" name="Oval 15"/>
            <p:cNvSpPr>
              <a:spLocks noChangeArrowheads="1"/>
            </p:cNvSpPr>
            <p:nvPr/>
          </p:nvSpPr>
          <p:spPr bwMode="auto">
            <a:xfrm>
              <a:off x="3620551" y="3861627"/>
              <a:ext cx="110821" cy="110821"/>
            </a:xfrm>
            <a:prstGeom prst="ellipse">
              <a:avLst/>
            </a:prstGeom>
            <a:solidFill>
              <a:srgbClr val="DEFEE3"/>
            </a:solidFill>
            <a:ln w="9525">
              <a:solidFill>
                <a:srgbClr val="000000"/>
              </a:solidFill>
              <a:round/>
              <a:headEnd/>
              <a:tailEnd/>
            </a:ln>
          </p:spPr>
          <p:txBody>
            <a:bodyPr wrap="none" anchor="ctr"/>
            <a:lstStyle/>
            <a:p>
              <a:pPr algn="ctr"/>
              <a:endParaRPr lang="en-US" sz="1400">
                <a:solidFill>
                  <a:srgbClr val="000000"/>
                </a:solidFill>
              </a:endParaRPr>
            </a:p>
          </p:txBody>
        </p:sp>
      </p:grpSp>
      <p:sp>
        <p:nvSpPr>
          <p:cNvPr id="83988" name="Text Box 559"/>
          <p:cNvSpPr txBox="1">
            <a:spLocks noChangeArrowheads="1"/>
          </p:cNvSpPr>
          <p:nvPr/>
        </p:nvSpPr>
        <p:spPr bwMode="auto">
          <a:xfrm>
            <a:off x="6750050" y="896938"/>
            <a:ext cx="1225550" cy="288925"/>
          </a:xfrm>
          <a:prstGeom prst="rect">
            <a:avLst/>
          </a:prstGeom>
          <a:noFill/>
          <a:ln w="9525">
            <a:noFill/>
            <a:miter lim="800000"/>
            <a:headEnd/>
            <a:tailEnd/>
          </a:ln>
        </p:spPr>
        <p:txBody>
          <a:bodyPr>
            <a:spAutoFit/>
          </a:bodyPr>
          <a:lstStyle/>
          <a:p>
            <a:pPr algn="ctr">
              <a:lnSpc>
                <a:spcPct val="80000"/>
              </a:lnSpc>
              <a:spcBef>
                <a:spcPct val="50000"/>
              </a:spcBef>
            </a:pPr>
            <a:r>
              <a:rPr lang="en-US" sz="1600">
                <a:solidFill>
                  <a:srgbClr val="000000"/>
                </a:solidFill>
              </a:rPr>
              <a:t>Discovery</a:t>
            </a:r>
          </a:p>
        </p:txBody>
      </p:sp>
      <p:sp>
        <p:nvSpPr>
          <p:cNvPr id="83989" name="Rectangle 598"/>
          <p:cNvSpPr>
            <a:spLocks noChangeArrowheads="1"/>
          </p:cNvSpPr>
          <p:nvPr/>
        </p:nvSpPr>
        <p:spPr bwMode="auto">
          <a:xfrm>
            <a:off x="6973888" y="1200150"/>
            <a:ext cx="950912" cy="338554"/>
          </a:xfrm>
          <a:prstGeom prst="rect">
            <a:avLst/>
          </a:prstGeom>
          <a:noFill/>
          <a:ln w="9525">
            <a:noFill/>
            <a:miter lim="800000"/>
            <a:headEnd/>
            <a:tailEnd/>
          </a:ln>
        </p:spPr>
        <p:txBody>
          <a:bodyPr wrap="square">
            <a:spAutoFit/>
          </a:bodyPr>
          <a:lstStyle/>
          <a:p>
            <a:pPr algn="ctr">
              <a:lnSpc>
                <a:spcPct val="80000"/>
              </a:lnSpc>
            </a:pPr>
            <a:r>
              <a:rPr lang="en-US" sz="1000" dirty="0" err="1" smtClean="0">
                <a:solidFill>
                  <a:srgbClr val="000000"/>
                </a:solidFill>
              </a:rPr>
              <a:t>Hydroseek</a:t>
            </a:r>
            <a:endParaRPr lang="en-US" sz="1000" dirty="0" smtClean="0">
              <a:solidFill>
                <a:srgbClr val="000000"/>
              </a:solidFill>
            </a:endParaRPr>
          </a:p>
          <a:p>
            <a:pPr algn="ctr">
              <a:lnSpc>
                <a:spcPct val="80000"/>
              </a:lnSpc>
            </a:pPr>
            <a:r>
              <a:rPr lang="en-US" sz="1000" dirty="0" err="1" smtClean="0">
                <a:solidFill>
                  <a:srgbClr val="000000"/>
                </a:solidFill>
              </a:rPr>
              <a:t>HydroDesktop</a:t>
            </a:r>
            <a:endParaRPr lang="en-US" sz="1000" dirty="0">
              <a:solidFill>
                <a:srgbClr val="000000"/>
              </a:solidFill>
            </a:endParaRPr>
          </a:p>
        </p:txBody>
      </p:sp>
      <p:sp>
        <p:nvSpPr>
          <p:cNvPr id="83990" name="Text Box 563"/>
          <p:cNvSpPr txBox="1">
            <a:spLocks noChangeArrowheads="1"/>
          </p:cNvSpPr>
          <p:nvPr/>
        </p:nvSpPr>
        <p:spPr bwMode="auto">
          <a:xfrm>
            <a:off x="5006975" y="900113"/>
            <a:ext cx="1503363" cy="290512"/>
          </a:xfrm>
          <a:prstGeom prst="rect">
            <a:avLst/>
          </a:prstGeom>
          <a:noFill/>
          <a:ln w="9525">
            <a:noFill/>
            <a:miter lim="800000"/>
            <a:headEnd/>
            <a:tailEnd/>
          </a:ln>
        </p:spPr>
        <p:txBody>
          <a:bodyPr>
            <a:spAutoFit/>
          </a:bodyPr>
          <a:lstStyle/>
          <a:p>
            <a:pPr algn="ctr">
              <a:lnSpc>
                <a:spcPct val="80000"/>
              </a:lnSpc>
            </a:pPr>
            <a:r>
              <a:rPr lang="en-US" sz="1600">
                <a:solidFill>
                  <a:srgbClr val="000000"/>
                </a:solidFill>
              </a:rPr>
              <a:t>Access</a:t>
            </a:r>
          </a:p>
        </p:txBody>
      </p:sp>
      <p:pic>
        <p:nvPicPr>
          <p:cNvPr id="83991" name="Picture 584" descr="MCj03871500000[1]"/>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5105400" y="1295400"/>
            <a:ext cx="600075" cy="595312"/>
          </a:xfrm>
          <a:prstGeom prst="rect">
            <a:avLst/>
          </a:prstGeom>
          <a:noFill/>
          <a:ln w="9525">
            <a:noFill/>
            <a:miter lim="800000"/>
            <a:headEnd/>
            <a:tailEnd/>
          </a:ln>
        </p:spPr>
      </p:pic>
      <p:sp>
        <p:nvSpPr>
          <p:cNvPr id="83992" name="Text Box 559"/>
          <p:cNvSpPr txBox="1">
            <a:spLocks noChangeArrowheads="1"/>
          </p:cNvSpPr>
          <p:nvPr/>
        </p:nvSpPr>
        <p:spPr bwMode="auto">
          <a:xfrm>
            <a:off x="3557588" y="898525"/>
            <a:ext cx="1247775" cy="288925"/>
          </a:xfrm>
          <a:prstGeom prst="rect">
            <a:avLst/>
          </a:prstGeom>
          <a:noFill/>
          <a:ln w="9525">
            <a:noFill/>
            <a:miter lim="800000"/>
            <a:headEnd/>
            <a:tailEnd/>
          </a:ln>
        </p:spPr>
        <p:txBody>
          <a:bodyPr>
            <a:spAutoFit/>
          </a:bodyPr>
          <a:lstStyle/>
          <a:p>
            <a:pPr algn="ctr">
              <a:lnSpc>
                <a:spcPct val="80000"/>
              </a:lnSpc>
              <a:spcBef>
                <a:spcPct val="50000"/>
              </a:spcBef>
            </a:pPr>
            <a:r>
              <a:rPr lang="en-US" sz="1600">
                <a:solidFill>
                  <a:srgbClr val="000000"/>
                </a:solidFill>
              </a:rPr>
              <a:t>Analysis</a:t>
            </a:r>
          </a:p>
        </p:txBody>
      </p:sp>
      <p:sp>
        <p:nvSpPr>
          <p:cNvPr id="83993" name="Text Box 593"/>
          <p:cNvSpPr txBox="1">
            <a:spLocks noChangeArrowheads="1"/>
          </p:cNvSpPr>
          <p:nvPr/>
        </p:nvSpPr>
        <p:spPr bwMode="auto">
          <a:xfrm>
            <a:off x="3421063" y="1335088"/>
            <a:ext cx="638175" cy="830262"/>
          </a:xfrm>
          <a:prstGeom prst="rect">
            <a:avLst/>
          </a:prstGeom>
          <a:noFill/>
          <a:ln w="9525">
            <a:noFill/>
            <a:miter lim="800000"/>
            <a:headEnd/>
            <a:tailEnd/>
          </a:ln>
        </p:spPr>
        <p:txBody>
          <a:bodyPr>
            <a:spAutoFit/>
          </a:bodyPr>
          <a:lstStyle/>
          <a:p>
            <a:pPr algn="ctr">
              <a:lnSpc>
                <a:spcPct val="80000"/>
              </a:lnSpc>
            </a:pPr>
            <a:r>
              <a:rPr lang="en-US" sz="1000">
                <a:solidFill>
                  <a:srgbClr val="000000"/>
                </a:solidFill>
              </a:rPr>
              <a:t>GIS</a:t>
            </a:r>
          </a:p>
          <a:p>
            <a:pPr algn="ctr">
              <a:lnSpc>
                <a:spcPct val="80000"/>
              </a:lnSpc>
            </a:pPr>
            <a:r>
              <a:rPr lang="en-US" sz="1000">
                <a:solidFill>
                  <a:srgbClr val="000000"/>
                </a:solidFill>
              </a:rPr>
              <a:t>Matlab</a:t>
            </a:r>
          </a:p>
          <a:p>
            <a:pPr algn="ctr">
              <a:lnSpc>
                <a:spcPct val="80000"/>
              </a:lnSpc>
            </a:pPr>
            <a:r>
              <a:rPr lang="en-US" sz="1000">
                <a:solidFill>
                  <a:srgbClr val="000000"/>
                </a:solidFill>
              </a:rPr>
              <a:t>Splus</a:t>
            </a:r>
          </a:p>
          <a:p>
            <a:pPr algn="ctr">
              <a:lnSpc>
                <a:spcPct val="80000"/>
              </a:lnSpc>
            </a:pPr>
            <a:r>
              <a:rPr lang="en-US" sz="1000">
                <a:solidFill>
                  <a:srgbClr val="000000"/>
                </a:solidFill>
              </a:rPr>
              <a:t>R</a:t>
            </a:r>
          </a:p>
          <a:p>
            <a:pPr algn="ctr">
              <a:lnSpc>
                <a:spcPct val="80000"/>
              </a:lnSpc>
            </a:pPr>
            <a:r>
              <a:rPr lang="en-US" sz="1000">
                <a:solidFill>
                  <a:srgbClr val="000000"/>
                </a:solidFill>
              </a:rPr>
              <a:t>IDL</a:t>
            </a:r>
          </a:p>
          <a:p>
            <a:pPr algn="ctr">
              <a:lnSpc>
                <a:spcPct val="80000"/>
              </a:lnSpc>
            </a:pPr>
            <a:endParaRPr lang="en-US" sz="1000">
              <a:solidFill>
                <a:srgbClr val="000000"/>
              </a:solidFill>
            </a:endParaRPr>
          </a:p>
        </p:txBody>
      </p:sp>
      <p:sp>
        <p:nvSpPr>
          <p:cNvPr id="83994" name="Text Box 593"/>
          <p:cNvSpPr txBox="1">
            <a:spLocks noChangeArrowheads="1"/>
          </p:cNvSpPr>
          <p:nvPr/>
        </p:nvSpPr>
        <p:spPr bwMode="auto">
          <a:xfrm>
            <a:off x="4297363" y="1414463"/>
            <a:ext cx="490537" cy="338137"/>
          </a:xfrm>
          <a:prstGeom prst="rect">
            <a:avLst/>
          </a:prstGeom>
          <a:noFill/>
          <a:ln w="9525">
            <a:noFill/>
            <a:miter lim="800000"/>
            <a:headEnd/>
            <a:tailEnd/>
          </a:ln>
        </p:spPr>
        <p:txBody>
          <a:bodyPr>
            <a:spAutoFit/>
          </a:bodyPr>
          <a:lstStyle/>
          <a:p>
            <a:pPr algn="ctr">
              <a:lnSpc>
                <a:spcPct val="80000"/>
              </a:lnSpc>
            </a:pPr>
            <a:r>
              <a:rPr lang="en-US" sz="1000">
                <a:solidFill>
                  <a:srgbClr val="000000"/>
                </a:solidFill>
              </a:rPr>
              <a:t>Java</a:t>
            </a:r>
          </a:p>
          <a:p>
            <a:pPr algn="ctr">
              <a:lnSpc>
                <a:spcPct val="80000"/>
              </a:lnSpc>
            </a:pPr>
            <a:r>
              <a:rPr lang="en-US" sz="1000">
                <a:solidFill>
                  <a:srgbClr val="000000"/>
                </a:solidFill>
              </a:rPr>
              <a:t>C++</a:t>
            </a:r>
          </a:p>
          <a:p>
            <a:pPr algn="ctr">
              <a:lnSpc>
                <a:spcPct val="80000"/>
              </a:lnSpc>
            </a:pPr>
            <a:r>
              <a:rPr lang="en-US" sz="1000">
                <a:solidFill>
                  <a:srgbClr val="000000"/>
                </a:solidFill>
              </a:rPr>
              <a:t>VB</a:t>
            </a:r>
          </a:p>
          <a:p>
            <a:pPr algn="ctr">
              <a:lnSpc>
                <a:spcPct val="80000"/>
              </a:lnSpc>
            </a:pPr>
            <a:endParaRPr lang="en-US" sz="1000">
              <a:solidFill>
                <a:srgbClr val="000000"/>
              </a:solidFill>
            </a:endParaRPr>
          </a:p>
        </p:txBody>
      </p:sp>
      <p:pic>
        <p:nvPicPr>
          <p:cNvPr id="83995" name="Picture 2" descr="C:\Documents and Settings\Kim Schreuders\Local Settings\Temporary Internet Files\Content.IE5\8OR8V1MP\MCj04127600000[1].wmf"/>
          <p:cNvPicPr>
            <a:picLocks noChangeAspect="1" noChangeArrowheads="1"/>
          </p:cNvPicPr>
          <p:nvPr/>
        </p:nvPicPr>
        <p:blipFill>
          <a:blip r:embed="rId9" cstate="print"/>
          <a:srcRect/>
          <a:stretch>
            <a:fillRect/>
          </a:stretch>
        </p:blipFill>
        <p:spPr bwMode="auto">
          <a:xfrm>
            <a:off x="3873500" y="1477963"/>
            <a:ext cx="473075" cy="431800"/>
          </a:xfrm>
          <a:prstGeom prst="rect">
            <a:avLst/>
          </a:prstGeom>
          <a:noFill/>
          <a:ln w="9525">
            <a:noFill/>
            <a:miter lim="800000"/>
            <a:headEnd/>
            <a:tailEnd/>
          </a:ln>
        </p:spPr>
      </p:pic>
      <p:sp>
        <p:nvSpPr>
          <p:cNvPr id="83996" name="AutoShape 130"/>
          <p:cNvSpPr>
            <a:spLocks noChangeArrowheads="1"/>
          </p:cNvSpPr>
          <p:nvPr/>
        </p:nvSpPr>
        <p:spPr bwMode="auto">
          <a:xfrm>
            <a:off x="6692900" y="4879975"/>
            <a:ext cx="1995488" cy="1282700"/>
          </a:xfrm>
          <a:prstGeom prst="flowChartMagneticDisk">
            <a:avLst/>
          </a:prstGeom>
          <a:solidFill>
            <a:srgbClr val="FFFFCC"/>
          </a:solidFill>
          <a:ln w="25400">
            <a:solidFill>
              <a:schemeClr val="tx1"/>
            </a:solidFill>
            <a:round/>
            <a:headEnd/>
            <a:tailEnd/>
          </a:ln>
        </p:spPr>
        <p:txBody>
          <a:bodyPr anchor="ctr"/>
          <a:lstStyle/>
          <a:p>
            <a:pPr algn="ctr"/>
            <a:r>
              <a:rPr lang="en-US">
                <a:solidFill>
                  <a:srgbClr val="000000"/>
                </a:solidFill>
              </a:rPr>
              <a:t>Water Metadata Catalog</a:t>
            </a:r>
          </a:p>
        </p:txBody>
      </p:sp>
      <p:pic>
        <p:nvPicPr>
          <p:cNvPr id="83997" name="Picture 42"/>
          <p:cNvPicPr>
            <a:picLocks noChangeAspect="1" noChangeArrowheads="1"/>
          </p:cNvPicPr>
          <p:nvPr/>
        </p:nvPicPr>
        <p:blipFill>
          <a:blip r:embed="rId10" cstate="print"/>
          <a:srcRect/>
          <a:stretch>
            <a:fillRect/>
          </a:stretch>
        </p:blipFill>
        <p:spPr bwMode="auto">
          <a:xfrm>
            <a:off x="5788025" y="4391025"/>
            <a:ext cx="771525" cy="558800"/>
          </a:xfrm>
          <a:prstGeom prst="rect">
            <a:avLst/>
          </a:prstGeom>
          <a:noFill/>
          <a:ln w="9525">
            <a:noFill/>
            <a:miter lim="800000"/>
            <a:headEnd/>
            <a:tailEnd/>
          </a:ln>
        </p:spPr>
      </p:pic>
      <p:sp>
        <p:nvSpPr>
          <p:cNvPr id="83998" name="Rectangle 158"/>
          <p:cNvSpPr>
            <a:spLocks noChangeArrowheads="1"/>
          </p:cNvSpPr>
          <p:nvPr/>
        </p:nvSpPr>
        <p:spPr bwMode="auto">
          <a:xfrm>
            <a:off x="5649913" y="4098925"/>
            <a:ext cx="1073150" cy="338138"/>
          </a:xfrm>
          <a:prstGeom prst="rect">
            <a:avLst/>
          </a:prstGeom>
          <a:noFill/>
          <a:ln w="9525">
            <a:noFill/>
            <a:miter lim="800000"/>
            <a:headEnd/>
            <a:tailEnd/>
          </a:ln>
        </p:spPr>
        <p:txBody>
          <a:bodyPr wrap="none">
            <a:spAutoFit/>
          </a:bodyPr>
          <a:lstStyle/>
          <a:p>
            <a:pPr algn="ctr"/>
            <a:r>
              <a:rPr lang="en-US" sz="1600">
                <a:solidFill>
                  <a:srgbClr val="000000"/>
                </a:solidFill>
              </a:rPr>
              <a:t>Harvester</a:t>
            </a:r>
          </a:p>
        </p:txBody>
      </p:sp>
      <p:sp>
        <p:nvSpPr>
          <p:cNvPr id="83999" name="AutoShape 146"/>
          <p:cNvSpPr>
            <a:spLocks noChangeArrowheads="1"/>
          </p:cNvSpPr>
          <p:nvPr/>
        </p:nvSpPr>
        <p:spPr bwMode="auto">
          <a:xfrm>
            <a:off x="5260975" y="4518025"/>
            <a:ext cx="576263" cy="384175"/>
          </a:xfrm>
          <a:prstGeom prst="rightArrow">
            <a:avLst>
              <a:gd name="adj1" fmla="val 41667"/>
              <a:gd name="adj2" fmla="val 75000"/>
            </a:avLst>
          </a:prstGeom>
          <a:solidFill>
            <a:srgbClr val="080808"/>
          </a:solidFill>
          <a:ln w="9525">
            <a:solidFill>
              <a:schemeClr val="tx1"/>
            </a:solidFill>
            <a:miter lim="800000"/>
            <a:headEnd/>
            <a:tailEnd/>
          </a:ln>
        </p:spPr>
        <p:txBody>
          <a:bodyPr wrap="none" anchor="ctr"/>
          <a:lstStyle/>
          <a:p>
            <a:endParaRPr lang="en-US" sz="900">
              <a:solidFill>
                <a:srgbClr val="000000"/>
              </a:solidFill>
            </a:endParaRPr>
          </a:p>
        </p:txBody>
      </p:sp>
      <p:sp>
        <p:nvSpPr>
          <p:cNvPr id="84000" name="AutoShape 146"/>
          <p:cNvSpPr>
            <a:spLocks noChangeArrowheads="1"/>
          </p:cNvSpPr>
          <p:nvPr/>
        </p:nvSpPr>
        <p:spPr bwMode="auto">
          <a:xfrm rot="2043552">
            <a:off x="6288088" y="4860925"/>
            <a:ext cx="574675" cy="384175"/>
          </a:xfrm>
          <a:prstGeom prst="rightArrow">
            <a:avLst>
              <a:gd name="adj1" fmla="val 41667"/>
              <a:gd name="adj2" fmla="val 74793"/>
            </a:avLst>
          </a:prstGeom>
          <a:solidFill>
            <a:srgbClr val="080808"/>
          </a:solidFill>
          <a:ln w="9525">
            <a:solidFill>
              <a:schemeClr val="tx1"/>
            </a:solidFill>
            <a:miter lim="800000"/>
            <a:headEnd/>
            <a:tailEnd/>
          </a:ln>
        </p:spPr>
        <p:txBody>
          <a:bodyPr wrap="none" anchor="ctr"/>
          <a:lstStyle/>
          <a:p>
            <a:endParaRPr lang="en-US" sz="900">
              <a:solidFill>
                <a:srgbClr val="000000"/>
              </a:solidFill>
            </a:endParaRPr>
          </a:p>
        </p:txBody>
      </p:sp>
      <p:pic>
        <p:nvPicPr>
          <p:cNvPr id="84001" name="Picture 3"/>
          <p:cNvPicPr>
            <a:picLocks noChangeAspect="1" noChangeArrowheads="1"/>
          </p:cNvPicPr>
          <p:nvPr/>
        </p:nvPicPr>
        <p:blipFill>
          <a:blip r:embed="rId11" cstate="print"/>
          <a:srcRect/>
          <a:stretch>
            <a:fillRect/>
          </a:stretch>
        </p:blipFill>
        <p:spPr bwMode="auto">
          <a:xfrm>
            <a:off x="5892800" y="3271838"/>
            <a:ext cx="1060450" cy="825500"/>
          </a:xfrm>
          <a:prstGeom prst="rect">
            <a:avLst/>
          </a:prstGeom>
          <a:noFill/>
          <a:ln w="9525">
            <a:solidFill>
              <a:schemeClr val="tx1"/>
            </a:solidFill>
            <a:miter lim="800000"/>
            <a:headEnd/>
            <a:tailEnd/>
          </a:ln>
        </p:spPr>
      </p:pic>
      <p:pic>
        <p:nvPicPr>
          <p:cNvPr id="84002" name="Picture 5"/>
          <p:cNvPicPr>
            <a:picLocks noChangeAspect="1" noChangeArrowheads="1"/>
          </p:cNvPicPr>
          <p:nvPr/>
        </p:nvPicPr>
        <p:blipFill>
          <a:blip r:embed="rId12" cstate="print"/>
          <a:srcRect/>
          <a:stretch>
            <a:fillRect/>
          </a:stretch>
        </p:blipFill>
        <p:spPr bwMode="auto">
          <a:xfrm>
            <a:off x="7577138" y="3271838"/>
            <a:ext cx="1079500" cy="803275"/>
          </a:xfrm>
          <a:prstGeom prst="rect">
            <a:avLst/>
          </a:prstGeom>
          <a:noFill/>
          <a:ln w="9525">
            <a:solidFill>
              <a:schemeClr val="tx1"/>
            </a:solidFill>
            <a:miter lim="800000"/>
            <a:headEnd/>
            <a:tailEnd/>
          </a:ln>
        </p:spPr>
      </p:pic>
      <p:sp>
        <p:nvSpPr>
          <p:cNvPr id="84003" name="Rectangle 162"/>
          <p:cNvSpPr>
            <a:spLocks noChangeArrowheads="1"/>
          </p:cNvSpPr>
          <p:nvPr/>
        </p:nvSpPr>
        <p:spPr bwMode="auto">
          <a:xfrm>
            <a:off x="5608638" y="2963863"/>
            <a:ext cx="1677987" cy="338137"/>
          </a:xfrm>
          <a:prstGeom prst="rect">
            <a:avLst/>
          </a:prstGeom>
          <a:noFill/>
          <a:ln w="9525">
            <a:noFill/>
            <a:miter lim="800000"/>
            <a:headEnd/>
            <a:tailEnd/>
          </a:ln>
        </p:spPr>
        <p:txBody>
          <a:bodyPr wrap="none">
            <a:spAutoFit/>
          </a:bodyPr>
          <a:lstStyle/>
          <a:p>
            <a:pPr algn="ctr"/>
            <a:r>
              <a:rPr lang="en-US" sz="1600">
                <a:solidFill>
                  <a:srgbClr val="000000"/>
                </a:solidFill>
              </a:rPr>
              <a:t>Service Registry</a:t>
            </a:r>
          </a:p>
        </p:txBody>
      </p:sp>
      <p:sp>
        <p:nvSpPr>
          <p:cNvPr id="84004" name="Rectangle 163"/>
          <p:cNvSpPr>
            <a:spLocks noChangeArrowheads="1"/>
          </p:cNvSpPr>
          <p:nvPr/>
        </p:nvSpPr>
        <p:spPr bwMode="auto">
          <a:xfrm>
            <a:off x="7480300" y="2963863"/>
            <a:ext cx="1312863" cy="338137"/>
          </a:xfrm>
          <a:prstGeom prst="rect">
            <a:avLst/>
          </a:prstGeom>
          <a:noFill/>
          <a:ln w="9525">
            <a:noFill/>
            <a:miter lim="800000"/>
            <a:headEnd/>
            <a:tailEnd/>
          </a:ln>
        </p:spPr>
        <p:txBody>
          <a:bodyPr wrap="none">
            <a:spAutoFit/>
          </a:bodyPr>
          <a:lstStyle/>
          <a:p>
            <a:pPr algn="ctr"/>
            <a:r>
              <a:rPr lang="en-US" sz="1600">
                <a:solidFill>
                  <a:srgbClr val="000000"/>
                </a:solidFill>
              </a:rPr>
              <a:t>Hydrotagger</a:t>
            </a:r>
          </a:p>
        </p:txBody>
      </p:sp>
      <p:sp>
        <p:nvSpPr>
          <p:cNvPr id="84005" name="Rectangle 165"/>
          <p:cNvSpPr>
            <a:spLocks noChangeArrowheads="1"/>
          </p:cNvSpPr>
          <p:nvPr/>
        </p:nvSpPr>
        <p:spPr bwMode="auto">
          <a:xfrm>
            <a:off x="6494463" y="6230938"/>
            <a:ext cx="1566862" cy="400050"/>
          </a:xfrm>
          <a:prstGeom prst="rect">
            <a:avLst/>
          </a:prstGeom>
          <a:noFill/>
          <a:ln w="9525">
            <a:noFill/>
            <a:miter lim="800000"/>
            <a:headEnd/>
            <a:tailEnd/>
          </a:ln>
        </p:spPr>
        <p:txBody>
          <a:bodyPr wrap="none">
            <a:spAutoFit/>
          </a:bodyPr>
          <a:lstStyle/>
          <a:p>
            <a:pPr algn="ctr"/>
            <a:r>
              <a:rPr lang="en-US" sz="2000" b="1">
                <a:solidFill>
                  <a:srgbClr val="000000"/>
                </a:solidFill>
              </a:rPr>
              <a:t>HIS Central</a:t>
            </a:r>
          </a:p>
        </p:txBody>
      </p:sp>
      <p:sp>
        <p:nvSpPr>
          <p:cNvPr id="84006" name="AutoShape 147"/>
          <p:cNvSpPr>
            <a:spLocks noChangeArrowheads="1"/>
          </p:cNvSpPr>
          <p:nvPr/>
        </p:nvSpPr>
        <p:spPr bwMode="auto">
          <a:xfrm rot="-6632329">
            <a:off x="4190206" y="2431257"/>
            <a:ext cx="574675" cy="382588"/>
          </a:xfrm>
          <a:prstGeom prst="rightArrow">
            <a:avLst>
              <a:gd name="adj1" fmla="val 41667"/>
              <a:gd name="adj2" fmla="val 75104"/>
            </a:avLst>
          </a:prstGeom>
          <a:solidFill>
            <a:srgbClr val="080808"/>
          </a:solidFill>
          <a:ln w="9525">
            <a:solidFill>
              <a:schemeClr val="tx1"/>
            </a:solidFill>
            <a:miter lim="800000"/>
            <a:headEnd/>
            <a:tailEnd/>
          </a:ln>
        </p:spPr>
        <p:txBody>
          <a:bodyPr wrap="none" anchor="ctr"/>
          <a:lstStyle/>
          <a:p>
            <a:endParaRPr lang="en-US" sz="900">
              <a:solidFill>
                <a:srgbClr val="000000"/>
              </a:solidFill>
            </a:endParaRPr>
          </a:p>
        </p:txBody>
      </p:sp>
      <p:sp>
        <p:nvSpPr>
          <p:cNvPr id="84007" name="AutoShape 147"/>
          <p:cNvSpPr>
            <a:spLocks noChangeArrowheads="1"/>
          </p:cNvSpPr>
          <p:nvPr/>
        </p:nvSpPr>
        <p:spPr bwMode="auto">
          <a:xfrm rot="-5400000">
            <a:off x="6973095" y="2389981"/>
            <a:ext cx="576262" cy="384175"/>
          </a:xfrm>
          <a:prstGeom prst="rightArrow">
            <a:avLst>
              <a:gd name="adj1" fmla="val 41667"/>
              <a:gd name="adj2" fmla="val 75000"/>
            </a:avLst>
          </a:prstGeom>
          <a:solidFill>
            <a:srgbClr val="080808"/>
          </a:solidFill>
          <a:ln w="9525">
            <a:solidFill>
              <a:schemeClr val="tx1"/>
            </a:solidFill>
            <a:miter lim="800000"/>
            <a:headEnd/>
            <a:tailEnd/>
          </a:ln>
        </p:spPr>
        <p:txBody>
          <a:bodyPr wrap="none" anchor="ctr"/>
          <a:lstStyle/>
          <a:p>
            <a:endParaRPr lang="en-US" sz="900">
              <a:solidFill>
                <a:srgbClr val="000000"/>
              </a:solidFill>
            </a:endParaRPr>
          </a:p>
        </p:txBody>
      </p:sp>
      <p:sp>
        <p:nvSpPr>
          <p:cNvPr id="84008" name="Text Box 596"/>
          <p:cNvSpPr txBox="1">
            <a:spLocks noChangeArrowheads="1"/>
          </p:cNvSpPr>
          <p:nvPr/>
        </p:nvSpPr>
        <p:spPr bwMode="auto">
          <a:xfrm>
            <a:off x="5486400" y="1295400"/>
            <a:ext cx="957263" cy="707886"/>
          </a:xfrm>
          <a:prstGeom prst="rect">
            <a:avLst/>
          </a:prstGeom>
          <a:noFill/>
          <a:ln w="9525">
            <a:noFill/>
            <a:miter lim="800000"/>
            <a:headEnd/>
            <a:tailEnd/>
          </a:ln>
        </p:spPr>
        <p:txBody>
          <a:bodyPr wrap="square">
            <a:spAutoFit/>
          </a:bodyPr>
          <a:lstStyle/>
          <a:p>
            <a:pPr algn="ctr">
              <a:lnSpc>
                <a:spcPct val="80000"/>
              </a:lnSpc>
            </a:pPr>
            <a:r>
              <a:rPr lang="en-US" sz="1000" dirty="0" err="1">
                <a:solidFill>
                  <a:srgbClr val="000000"/>
                </a:solidFill>
              </a:rPr>
              <a:t>HydroExcel</a:t>
            </a:r>
            <a:endParaRPr lang="en-US" sz="1000" dirty="0">
              <a:solidFill>
                <a:srgbClr val="000000"/>
              </a:solidFill>
            </a:endParaRPr>
          </a:p>
          <a:p>
            <a:pPr algn="ctr">
              <a:lnSpc>
                <a:spcPct val="80000"/>
              </a:lnSpc>
            </a:pPr>
            <a:r>
              <a:rPr lang="en-US" sz="1000" dirty="0" err="1">
                <a:solidFill>
                  <a:srgbClr val="000000"/>
                </a:solidFill>
              </a:rPr>
              <a:t>HydroGet</a:t>
            </a:r>
            <a:endParaRPr lang="en-US" sz="1000" dirty="0">
              <a:solidFill>
                <a:srgbClr val="000000"/>
              </a:solidFill>
            </a:endParaRPr>
          </a:p>
          <a:p>
            <a:pPr algn="ctr">
              <a:lnSpc>
                <a:spcPct val="80000"/>
              </a:lnSpc>
            </a:pPr>
            <a:r>
              <a:rPr lang="en-US" sz="1000" dirty="0" err="1">
                <a:solidFill>
                  <a:srgbClr val="000000"/>
                </a:solidFill>
              </a:rPr>
              <a:t>HydroLink</a:t>
            </a:r>
            <a:endParaRPr lang="en-US" sz="1000" dirty="0">
              <a:solidFill>
                <a:srgbClr val="000000"/>
              </a:solidFill>
            </a:endParaRPr>
          </a:p>
          <a:p>
            <a:pPr algn="ctr">
              <a:lnSpc>
                <a:spcPct val="80000"/>
              </a:lnSpc>
            </a:pPr>
            <a:r>
              <a:rPr lang="en-US" sz="1000" dirty="0" err="1" smtClean="0">
                <a:solidFill>
                  <a:srgbClr val="000000"/>
                </a:solidFill>
              </a:rPr>
              <a:t>HydroObjects</a:t>
            </a:r>
            <a:endParaRPr lang="en-US" sz="1000" dirty="0" smtClean="0">
              <a:solidFill>
                <a:srgbClr val="000000"/>
              </a:solidFill>
            </a:endParaRPr>
          </a:p>
          <a:p>
            <a:pPr algn="ctr">
              <a:lnSpc>
                <a:spcPct val="80000"/>
              </a:lnSpc>
            </a:pPr>
            <a:r>
              <a:rPr lang="en-US" sz="1000" dirty="0" err="1" smtClean="0">
                <a:solidFill>
                  <a:srgbClr val="000000"/>
                </a:solidFill>
              </a:rPr>
              <a:t>HydroDesktop</a:t>
            </a:r>
            <a:endParaRPr lang="en-US" sz="1000" dirty="0">
              <a:solidFill>
                <a:srgbClr val="000000"/>
              </a:solidFill>
            </a:endParaRPr>
          </a:p>
        </p:txBody>
      </p:sp>
      <p:pic>
        <p:nvPicPr>
          <p:cNvPr id="84009" name="Picture 6"/>
          <p:cNvPicPr>
            <a:picLocks noChangeAspect="1" noChangeArrowheads="1"/>
          </p:cNvPicPr>
          <p:nvPr/>
        </p:nvPicPr>
        <p:blipFill>
          <a:blip r:embed="rId13" cstate="print"/>
          <a:srcRect/>
          <a:stretch>
            <a:fillRect/>
          </a:stretch>
        </p:blipFill>
        <p:spPr bwMode="auto">
          <a:xfrm>
            <a:off x="7010400" y="1524000"/>
            <a:ext cx="823912" cy="491376"/>
          </a:xfrm>
          <a:prstGeom prst="rect">
            <a:avLst/>
          </a:prstGeom>
          <a:noFill/>
          <a:ln w="9525">
            <a:noFill/>
            <a:miter lim="800000"/>
            <a:headEnd/>
            <a:tailEnd/>
          </a:ln>
        </p:spPr>
      </p:pic>
      <p:sp>
        <p:nvSpPr>
          <p:cNvPr id="84010" name="AutoShape 130"/>
          <p:cNvSpPr>
            <a:spLocks noChangeArrowheads="1"/>
          </p:cNvSpPr>
          <p:nvPr/>
        </p:nvSpPr>
        <p:spPr bwMode="auto">
          <a:xfrm>
            <a:off x="5948363" y="5659438"/>
            <a:ext cx="560387" cy="593725"/>
          </a:xfrm>
          <a:prstGeom prst="flowChartMagneticDisk">
            <a:avLst/>
          </a:prstGeom>
          <a:solidFill>
            <a:srgbClr val="FFFFCC"/>
          </a:solidFill>
          <a:ln w="25400">
            <a:solidFill>
              <a:schemeClr val="tx1"/>
            </a:solidFill>
            <a:round/>
            <a:headEnd/>
            <a:tailEnd/>
          </a:ln>
        </p:spPr>
        <p:txBody>
          <a:bodyPr wrap="none" anchor="ctr"/>
          <a:lstStyle/>
          <a:p>
            <a:pPr algn="ctr"/>
            <a:r>
              <a:rPr lang="en-US" sz="1600">
                <a:solidFill>
                  <a:srgbClr val="000000"/>
                </a:solidFill>
              </a:rPr>
              <a:t>ODM</a:t>
            </a:r>
          </a:p>
        </p:txBody>
      </p:sp>
      <p:sp>
        <p:nvSpPr>
          <p:cNvPr id="84011" name="AutoShape 130"/>
          <p:cNvSpPr>
            <a:spLocks noChangeArrowheads="1"/>
          </p:cNvSpPr>
          <p:nvPr/>
        </p:nvSpPr>
        <p:spPr bwMode="auto">
          <a:xfrm>
            <a:off x="5846763" y="5305425"/>
            <a:ext cx="560387" cy="595313"/>
          </a:xfrm>
          <a:prstGeom prst="flowChartMagneticDisk">
            <a:avLst/>
          </a:prstGeom>
          <a:solidFill>
            <a:srgbClr val="FFFFCC"/>
          </a:solidFill>
          <a:ln w="25400">
            <a:solidFill>
              <a:schemeClr val="tx1"/>
            </a:solidFill>
            <a:round/>
            <a:headEnd/>
            <a:tailEnd/>
          </a:ln>
        </p:spPr>
        <p:txBody>
          <a:bodyPr wrap="none" anchor="ctr"/>
          <a:lstStyle/>
          <a:p>
            <a:pPr algn="ctr"/>
            <a:r>
              <a:rPr lang="en-US" sz="1600">
                <a:solidFill>
                  <a:srgbClr val="000000"/>
                </a:solidFill>
              </a:rPr>
              <a:t>ODM</a:t>
            </a:r>
          </a:p>
        </p:txBody>
      </p:sp>
      <p:cxnSp>
        <p:nvCxnSpPr>
          <p:cNvPr id="209" name="Shape 208"/>
          <p:cNvCxnSpPr>
            <a:stCxn id="83980" idx="3"/>
          </p:cNvCxnSpPr>
          <p:nvPr/>
        </p:nvCxnSpPr>
        <p:spPr>
          <a:xfrm rot="16200000" flipH="1">
            <a:off x="3572669" y="3702844"/>
            <a:ext cx="1577975" cy="2611437"/>
          </a:xfrm>
          <a:prstGeom prst="bentConnector2">
            <a:avLst/>
          </a:prstGeom>
          <a:ln w="190500" cmpd="dbl">
            <a:solidFill>
              <a:schemeClr val="bg1">
                <a:lumMod val="50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84013" name="Rectangle 209"/>
          <p:cNvSpPr>
            <a:spLocks noChangeArrowheads="1"/>
          </p:cNvSpPr>
          <p:nvPr/>
        </p:nvSpPr>
        <p:spPr bwMode="auto">
          <a:xfrm>
            <a:off x="3419475" y="5899150"/>
            <a:ext cx="1184275" cy="522288"/>
          </a:xfrm>
          <a:prstGeom prst="rect">
            <a:avLst/>
          </a:prstGeom>
          <a:noFill/>
          <a:ln w="9525">
            <a:noFill/>
            <a:miter lim="800000"/>
            <a:headEnd/>
            <a:tailEnd/>
          </a:ln>
        </p:spPr>
        <p:txBody>
          <a:bodyPr>
            <a:spAutoFit/>
          </a:bodyPr>
          <a:lstStyle/>
          <a:p>
            <a:pPr algn="ctr"/>
            <a:r>
              <a:rPr lang="en-US" sz="1400" b="1">
                <a:solidFill>
                  <a:srgbClr val="000000"/>
                </a:solidFill>
              </a:rPr>
              <a:t>Contribute your ODM</a:t>
            </a:r>
            <a:endParaRPr lang="en-US">
              <a:solidFill>
                <a:srgbClr val="000000"/>
              </a:solidFill>
            </a:endParaRPr>
          </a:p>
        </p:txBody>
      </p:sp>
      <p:sp>
        <p:nvSpPr>
          <p:cNvPr id="211" name="AutoShape 146"/>
          <p:cNvSpPr>
            <a:spLocks noChangeArrowheads="1"/>
          </p:cNvSpPr>
          <p:nvPr/>
        </p:nvSpPr>
        <p:spPr bwMode="auto">
          <a:xfrm rot="13787323">
            <a:off x="5133976" y="5008562"/>
            <a:ext cx="774700" cy="479425"/>
          </a:xfrm>
          <a:prstGeom prst="rightArrow">
            <a:avLst>
              <a:gd name="adj1" fmla="val 41667"/>
              <a:gd name="adj2" fmla="val 75000"/>
            </a:avLst>
          </a:prstGeom>
          <a:solidFill>
            <a:schemeClr val="bg1">
              <a:lumMod val="50000"/>
            </a:schemeClr>
          </a:solidFill>
          <a:ln w="9525">
            <a:solidFill>
              <a:schemeClr val="bg1">
                <a:lumMod val="50000"/>
              </a:schemeClr>
            </a:solidFill>
            <a:miter lim="800000"/>
            <a:headEnd/>
            <a:tailEnd/>
          </a:ln>
        </p:spPr>
        <p:txBody>
          <a:bodyPr wrap="none" anchor="ctr"/>
          <a:lstStyle/>
          <a:p>
            <a:pPr>
              <a:defRPr/>
            </a:pPr>
            <a:endParaRPr lang="en-US" sz="900">
              <a:solidFill>
                <a:srgbClr val="000000"/>
              </a:solidFill>
            </a:endParaRPr>
          </a:p>
        </p:txBody>
      </p:sp>
      <p:sp>
        <p:nvSpPr>
          <p:cNvPr id="84015" name="Text Box 23"/>
          <p:cNvSpPr txBox="1">
            <a:spLocks noChangeAspect="1" noChangeArrowheads="1"/>
          </p:cNvSpPr>
          <p:nvPr/>
        </p:nvSpPr>
        <p:spPr bwMode="auto">
          <a:xfrm>
            <a:off x="1795463" y="171450"/>
            <a:ext cx="5965825" cy="461963"/>
          </a:xfrm>
          <a:prstGeom prst="rect">
            <a:avLst/>
          </a:prstGeom>
          <a:noFill/>
          <a:ln w="9525">
            <a:noFill/>
            <a:miter lim="800000"/>
            <a:headEnd/>
            <a:tailEnd/>
          </a:ln>
        </p:spPr>
        <p:txBody>
          <a:bodyPr>
            <a:spAutoFit/>
          </a:bodyPr>
          <a:lstStyle/>
          <a:p>
            <a:pPr algn="ctr" defTabSz="4702175">
              <a:spcBef>
                <a:spcPct val="50000"/>
              </a:spcBef>
            </a:pPr>
            <a:r>
              <a:rPr lang="en-US" sz="2400" b="1">
                <a:solidFill>
                  <a:srgbClr val="000064"/>
                </a:solidFill>
                <a:latin typeface="Times New Roman" pitchFamily="18" charset="0"/>
              </a:rPr>
              <a:t>CUAHSI HIS Data Publication System</a:t>
            </a:r>
          </a:p>
        </p:txBody>
      </p:sp>
      <p:sp>
        <p:nvSpPr>
          <p:cNvPr id="84016" name="TextBox 90"/>
          <p:cNvSpPr txBox="1">
            <a:spLocks noChangeArrowheads="1"/>
          </p:cNvSpPr>
          <p:nvPr/>
        </p:nvSpPr>
        <p:spPr bwMode="auto">
          <a:xfrm>
            <a:off x="2471738" y="6400800"/>
            <a:ext cx="2247900" cy="369888"/>
          </a:xfrm>
          <a:prstGeom prst="rect">
            <a:avLst/>
          </a:prstGeom>
          <a:noFill/>
          <a:ln w="9525">
            <a:noFill/>
            <a:miter lim="800000"/>
            <a:headEnd/>
            <a:tailEnd/>
          </a:ln>
        </p:spPr>
        <p:txBody>
          <a:bodyPr wrap="none">
            <a:spAutoFit/>
          </a:bodyPr>
          <a:lstStyle/>
          <a:p>
            <a:r>
              <a:rPr lang="en-US">
                <a:hlinkClick r:id="rId14"/>
              </a:rPr>
              <a:t>http://his.cuahsi.org</a:t>
            </a:r>
            <a:endParaRPr lang="en-US"/>
          </a:p>
        </p:txBody>
      </p:sp>
      <p:sp>
        <p:nvSpPr>
          <p:cNvPr id="92" name="AutoShape 147"/>
          <p:cNvSpPr>
            <a:spLocks noChangeArrowheads="1"/>
          </p:cNvSpPr>
          <p:nvPr/>
        </p:nvSpPr>
        <p:spPr bwMode="auto">
          <a:xfrm rot="-6632329">
            <a:off x="5936206" y="2354692"/>
            <a:ext cx="574675" cy="382588"/>
          </a:xfrm>
          <a:prstGeom prst="rightArrow">
            <a:avLst>
              <a:gd name="adj1" fmla="val 41667"/>
              <a:gd name="adj2" fmla="val 75104"/>
            </a:avLst>
          </a:prstGeom>
          <a:solidFill>
            <a:srgbClr val="080808"/>
          </a:solidFill>
          <a:ln w="9525">
            <a:solidFill>
              <a:schemeClr val="tx1"/>
            </a:solidFill>
            <a:miter lim="800000"/>
            <a:headEnd/>
            <a:tailEnd/>
          </a:ln>
        </p:spPr>
        <p:txBody>
          <a:bodyPr wrap="none" anchor="ctr"/>
          <a:lstStyle/>
          <a:p>
            <a:endParaRPr lang="en-US" sz="900">
              <a:solidFill>
                <a:srgbClr val="00000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85800" y="0"/>
            <a:ext cx="7772400" cy="769938"/>
          </a:xfrm>
        </p:spPr>
        <p:txBody>
          <a:bodyPr/>
          <a:lstStyle/>
          <a:p>
            <a:pPr eaLnBrk="1" hangingPunct="1"/>
            <a:r>
              <a:rPr lang="en-US" sz="4000" dirty="0" smtClean="0"/>
              <a:t>Loading data into ODM</a:t>
            </a:r>
          </a:p>
        </p:txBody>
      </p:sp>
      <p:sp>
        <p:nvSpPr>
          <p:cNvPr id="34819" name="Rectangle 3"/>
          <p:cNvSpPr>
            <a:spLocks noGrp="1" noChangeArrowheads="1"/>
          </p:cNvSpPr>
          <p:nvPr>
            <p:ph type="body" idx="1"/>
          </p:nvPr>
        </p:nvSpPr>
        <p:spPr>
          <a:xfrm>
            <a:off x="298450" y="1271588"/>
            <a:ext cx="4737100" cy="5348287"/>
          </a:xfrm>
        </p:spPr>
        <p:txBody>
          <a:bodyPr/>
          <a:lstStyle/>
          <a:p>
            <a:pPr eaLnBrk="1" hangingPunct="1">
              <a:lnSpc>
                <a:spcPct val="90000"/>
              </a:lnSpc>
            </a:pPr>
            <a:r>
              <a:rPr lang="en-US" sz="2400" dirty="0" smtClean="0"/>
              <a:t>Interactive ODM Data Loader</a:t>
            </a:r>
          </a:p>
          <a:p>
            <a:pPr lvl="1" eaLnBrk="1" hangingPunct="1">
              <a:lnSpc>
                <a:spcPct val="90000"/>
              </a:lnSpc>
            </a:pPr>
            <a:r>
              <a:rPr lang="en-US" sz="2000" dirty="0" smtClean="0"/>
              <a:t>Loads data from spreadsheets and comma separated tables in simple format</a:t>
            </a:r>
          </a:p>
          <a:p>
            <a:pPr eaLnBrk="1" hangingPunct="1">
              <a:lnSpc>
                <a:spcPct val="90000"/>
              </a:lnSpc>
            </a:pPr>
            <a:r>
              <a:rPr lang="en-US" sz="2400" dirty="0" smtClean="0"/>
              <a:t>Streaming Data Loader (SDL)</a:t>
            </a:r>
          </a:p>
          <a:p>
            <a:pPr lvl="1" eaLnBrk="1" hangingPunct="1">
              <a:lnSpc>
                <a:spcPct val="90000"/>
              </a:lnSpc>
            </a:pPr>
            <a:r>
              <a:rPr lang="en-US" sz="2000" dirty="0" smtClean="0"/>
              <a:t>Loads data from </a:t>
            </a:r>
            <a:r>
              <a:rPr lang="en-US" sz="2000" dirty="0" err="1" smtClean="0"/>
              <a:t>datalogger</a:t>
            </a:r>
            <a:r>
              <a:rPr lang="en-US" sz="2000" dirty="0" smtClean="0"/>
              <a:t> files on a prescribed schedule</a:t>
            </a:r>
          </a:p>
          <a:p>
            <a:pPr lvl="1" eaLnBrk="1" hangingPunct="1">
              <a:lnSpc>
                <a:spcPct val="90000"/>
              </a:lnSpc>
            </a:pPr>
            <a:r>
              <a:rPr lang="en-US" sz="2000" dirty="0" smtClean="0"/>
              <a:t>Interactive configuration </a:t>
            </a:r>
          </a:p>
          <a:p>
            <a:pPr eaLnBrk="1" hangingPunct="1">
              <a:lnSpc>
                <a:spcPct val="90000"/>
              </a:lnSpc>
            </a:pPr>
            <a:r>
              <a:rPr lang="en-US" sz="2400" dirty="0" smtClean="0"/>
              <a:t>SQL Server Integration Services (SSIS)</a:t>
            </a:r>
          </a:p>
          <a:p>
            <a:pPr lvl="1" eaLnBrk="1" hangingPunct="1">
              <a:lnSpc>
                <a:spcPct val="90000"/>
              </a:lnSpc>
            </a:pPr>
            <a:r>
              <a:rPr lang="en-US" sz="2000" dirty="0" smtClean="0"/>
              <a:t>Microsoft application accompanying SQL Server useful for programming complex loading or data management functions</a:t>
            </a:r>
          </a:p>
        </p:txBody>
      </p:sp>
      <p:pic>
        <p:nvPicPr>
          <p:cNvPr id="34820" name="Picture 4"/>
          <p:cNvPicPr>
            <a:picLocks noChangeAspect="1" noChangeArrowheads="1"/>
          </p:cNvPicPr>
          <p:nvPr/>
        </p:nvPicPr>
        <p:blipFill>
          <a:blip r:embed="rId3" cstate="print"/>
          <a:srcRect/>
          <a:stretch>
            <a:fillRect/>
          </a:stretch>
        </p:blipFill>
        <p:spPr bwMode="auto">
          <a:xfrm>
            <a:off x="5048250" y="914400"/>
            <a:ext cx="3924300" cy="2041525"/>
          </a:xfrm>
          <a:prstGeom prst="rect">
            <a:avLst/>
          </a:prstGeom>
          <a:noFill/>
          <a:ln w="9525">
            <a:noFill/>
            <a:miter lim="800000"/>
            <a:headEnd/>
            <a:tailEnd/>
          </a:ln>
        </p:spPr>
      </p:pic>
      <p:sp>
        <p:nvSpPr>
          <p:cNvPr id="34821" name="Text Box 5"/>
          <p:cNvSpPr txBox="1">
            <a:spLocks noChangeArrowheads="1"/>
          </p:cNvSpPr>
          <p:nvPr/>
        </p:nvSpPr>
        <p:spPr bwMode="auto">
          <a:xfrm>
            <a:off x="6684963" y="879475"/>
            <a:ext cx="2228850" cy="400110"/>
          </a:xfrm>
          <a:prstGeom prst="rect">
            <a:avLst/>
          </a:prstGeom>
          <a:solidFill>
            <a:srgbClr val="FDFFE1"/>
          </a:solidFill>
          <a:ln w="76200">
            <a:solidFill>
              <a:schemeClr val="accent2"/>
            </a:solidFill>
            <a:miter lim="800000"/>
            <a:headEnd/>
            <a:tailEnd/>
          </a:ln>
        </p:spPr>
        <p:txBody>
          <a:bodyPr>
            <a:spAutoFit/>
          </a:bodyPr>
          <a:lstStyle/>
          <a:p>
            <a:pPr algn="ctr"/>
            <a:r>
              <a:rPr lang="en-US" altLang="zh-CN" sz="2000" b="1" dirty="0" smtClean="0">
                <a:solidFill>
                  <a:schemeClr val="accent2"/>
                </a:solidFill>
                <a:ea typeface="SimSun" charset="-122"/>
              </a:rPr>
              <a:t>ODM </a:t>
            </a:r>
            <a:r>
              <a:rPr lang="en-US" altLang="zh-CN" sz="2000" b="1" dirty="0">
                <a:solidFill>
                  <a:schemeClr val="accent2"/>
                </a:solidFill>
                <a:ea typeface="SimSun" charset="-122"/>
              </a:rPr>
              <a:t>Data Loader</a:t>
            </a:r>
          </a:p>
        </p:txBody>
      </p:sp>
      <p:pic>
        <p:nvPicPr>
          <p:cNvPr id="34822" name="Picture 6"/>
          <p:cNvPicPr>
            <a:picLocks noChangeAspect="1" noChangeArrowheads="1"/>
          </p:cNvPicPr>
          <p:nvPr/>
        </p:nvPicPr>
        <p:blipFill>
          <a:blip r:embed="rId4" cstate="print"/>
          <a:srcRect/>
          <a:stretch>
            <a:fillRect/>
          </a:stretch>
        </p:blipFill>
        <p:spPr bwMode="auto">
          <a:xfrm>
            <a:off x="5786438" y="2347913"/>
            <a:ext cx="3357562" cy="2420937"/>
          </a:xfrm>
          <a:prstGeom prst="rect">
            <a:avLst/>
          </a:prstGeom>
          <a:noFill/>
          <a:ln w="9525">
            <a:solidFill>
              <a:schemeClr val="tx1"/>
            </a:solidFill>
            <a:miter lim="800000"/>
            <a:headEnd/>
            <a:tailEnd/>
          </a:ln>
        </p:spPr>
      </p:pic>
      <p:sp>
        <p:nvSpPr>
          <p:cNvPr id="34823" name="Text Box 9"/>
          <p:cNvSpPr txBox="1">
            <a:spLocks noChangeArrowheads="1"/>
          </p:cNvSpPr>
          <p:nvPr/>
        </p:nvSpPr>
        <p:spPr bwMode="auto">
          <a:xfrm>
            <a:off x="7445375" y="2514600"/>
            <a:ext cx="1468438" cy="473075"/>
          </a:xfrm>
          <a:prstGeom prst="rect">
            <a:avLst/>
          </a:prstGeom>
          <a:solidFill>
            <a:srgbClr val="FDFFE1"/>
          </a:solidFill>
          <a:ln w="76200">
            <a:solidFill>
              <a:schemeClr val="accent2"/>
            </a:solidFill>
            <a:miter lim="800000"/>
            <a:headEnd/>
            <a:tailEnd/>
          </a:ln>
        </p:spPr>
        <p:txBody>
          <a:bodyPr>
            <a:spAutoFit/>
          </a:bodyPr>
          <a:lstStyle/>
          <a:p>
            <a:pPr algn="ctr"/>
            <a:r>
              <a:rPr lang="en-US" altLang="zh-CN" sz="2000" b="1">
                <a:solidFill>
                  <a:schemeClr val="accent2"/>
                </a:solidFill>
                <a:ea typeface="SimSun" charset="-122"/>
              </a:rPr>
              <a:t>SDL</a:t>
            </a:r>
          </a:p>
        </p:txBody>
      </p:sp>
      <p:pic>
        <p:nvPicPr>
          <p:cNvPr id="34824" name="Picture 7"/>
          <p:cNvPicPr>
            <a:picLocks noChangeAspect="1" noChangeArrowheads="1"/>
          </p:cNvPicPr>
          <p:nvPr/>
        </p:nvPicPr>
        <p:blipFill>
          <a:blip r:embed="rId5" cstate="print"/>
          <a:srcRect/>
          <a:stretch>
            <a:fillRect/>
          </a:stretch>
        </p:blipFill>
        <p:spPr bwMode="auto">
          <a:xfrm>
            <a:off x="5278438" y="4349750"/>
            <a:ext cx="3616325" cy="2508250"/>
          </a:xfrm>
          <a:prstGeom prst="rect">
            <a:avLst/>
          </a:prstGeom>
          <a:noFill/>
          <a:ln w="9525">
            <a:solidFill>
              <a:schemeClr val="tx1"/>
            </a:solidFill>
            <a:miter lim="800000"/>
            <a:headEnd/>
            <a:tailEnd/>
          </a:ln>
        </p:spPr>
      </p:pic>
      <p:sp>
        <p:nvSpPr>
          <p:cNvPr id="34825" name="Text Box 8"/>
          <p:cNvSpPr txBox="1">
            <a:spLocks noChangeArrowheads="1"/>
          </p:cNvSpPr>
          <p:nvPr/>
        </p:nvSpPr>
        <p:spPr bwMode="auto">
          <a:xfrm>
            <a:off x="7613650" y="4889500"/>
            <a:ext cx="1281113" cy="473075"/>
          </a:xfrm>
          <a:prstGeom prst="rect">
            <a:avLst/>
          </a:prstGeom>
          <a:solidFill>
            <a:srgbClr val="FDFFE1"/>
          </a:solidFill>
          <a:ln w="76200">
            <a:solidFill>
              <a:schemeClr val="accent2"/>
            </a:solidFill>
            <a:miter lim="800000"/>
            <a:headEnd/>
            <a:tailEnd/>
          </a:ln>
        </p:spPr>
        <p:txBody>
          <a:bodyPr>
            <a:spAutoFit/>
          </a:bodyPr>
          <a:lstStyle/>
          <a:p>
            <a:pPr algn="ctr"/>
            <a:r>
              <a:rPr lang="en-US" sz="2000" b="1">
                <a:solidFill>
                  <a:schemeClr val="accent2"/>
                </a:solidFill>
              </a:rPr>
              <a:t>SSIS</a:t>
            </a: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
          <p:cNvPicPr>
            <a:picLocks noChangeAspect="1" noChangeArrowheads="1"/>
          </p:cNvPicPr>
          <p:nvPr/>
        </p:nvPicPr>
        <p:blipFill>
          <a:blip r:embed="rId4" cstate="print"/>
          <a:srcRect t="4840" r="14818" b="4018"/>
          <a:stretch>
            <a:fillRect/>
          </a:stretch>
        </p:blipFill>
        <p:spPr bwMode="auto">
          <a:xfrm>
            <a:off x="488237" y="2158991"/>
            <a:ext cx="4137933" cy="4224876"/>
          </a:xfrm>
          <a:prstGeom prst="rect">
            <a:avLst/>
          </a:prstGeom>
          <a:noFill/>
          <a:ln w="9525">
            <a:solidFill>
              <a:schemeClr val="tx1"/>
            </a:solidFill>
            <a:miter lim="800000"/>
            <a:headEnd/>
            <a:tailEnd/>
          </a:ln>
          <a:effectLst/>
        </p:spPr>
      </p:pic>
      <p:sp>
        <p:nvSpPr>
          <p:cNvPr id="25603" name="Rectangle 3"/>
          <p:cNvSpPr>
            <a:spLocks noGrp="1" noChangeArrowheads="1"/>
          </p:cNvSpPr>
          <p:nvPr>
            <p:ph type="body" sz="half" idx="4294967295"/>
          </p:nvPr>
        </p:nvSpPr>
        <p:spPr>
          <a:xfrm>
            <a:off x="457200" y="1698174"/>
            <a:ext cx="4038600" cy="4221163"/>
          </a:xfrm>
        </p:spPr>
        <p:txBody>
          <a:bodyPr/>
          <a:lstStyle/>
          <a:p>
            <a:pPr eaLnBrk="1" hangingPunct="1"/>
            <a:r>
              <a:rPr lang="en-US" sz="2400" dirty="0" smtClean="0"/>
              <a:t>Set of </a:t>
            </a:r>
            <a:r>
              <a:rPr lang="en-US" sz="2400" dirty="0" smtClean="0">
                <a:solidFill>
                  <a:srgbClr val="0066FF"/>
                </a:solidFill>
              </a:rPr>
              <a:t>query</a:t>
            </a:r>
            <a:r>
              <a:rPr lang="en-US" sz="2400" dirty="0" smtClean="0"/>
              <a:t> functions</a:t>
            </a:r>
          </a:p>
        </p:txBody>
      </p:sp>
      <p:sp>
        <p:nvSpPr>
          <p:cNvPr id="25604" name="Rectangle 4"/>
          <p:cNvSpPr>
            <a:spLocks noGrp="1" noChangeArrowheads="1"/>
          </p:cNvSpPr>
          <p:nvPr>
            <p:ph type="body" sz="half" idx="4294967295"/>
          </p:nvPr>
        </p:nvSpPr>
        <p:spPr>
          <a:xfrm>
            <a:off x="4648200" y="1698174"/>
            <a:ext cx="4495800" cy="4221163"/>
          </a:xfrm>
        </p:spPr>
        <p:txBody>
          <a:bodyPr/>
          <a:lstStyle/>
          <a:p>
            <a:pPr eaLnBrk="1" hangingPunct="1"/>
            <a:r>
              <a:rPr lang="en-US" sz="2400" dirty="0" smtClean="0"/>
              <a:t>Returns</a:t>
            </a:r>
            <a:r>
              <a:rPr lang="en-US" sz="1800" dirty="0" smtClean="0"/>
              <a:t> </a:t>
            </a:r>
            <a:r>
              <a:rPr lang="en-US" sz="2400" dirty="0" smtClean="0"/>
              <a:t>data</a:t>
            </a:r>
            <a:r>
              <a:rPr lang="en-US" sz="1800" dirty="0" smtClean="0"/>
              <a:t> </a:t>
            </a:r>
            <a:r>
              <a:rPr lang="en-US" sz="2400" dirty="0" smtClean="0"/>
              <a:t>in</a:t>
            </a:r>
            <a:r>
              <a:rPr lang="en-US" sz="1800" dirty="0" smtClean="0"/>
              <a:t> </a:t>
            </a:r>
            <a:r>
              <a:rPr lang="en-US" sz="2400" dirty="0" err="1" smtClean="0">
                <a:solidFill>
                  <a:srgbClr val="0066FF"/>
                </a:solidFill>
              </a:rPr>
              <a:t>WaterML</a:t>
            </a:r>
            <a:endParaRPr lang="en-US" sz="2400" dirty="0" smtClean="0">
              <a:solidFill>
                <a:srgbClr val="0066FF"/>
              </a:solidFill>
            </a:endParaRPr>
          </a:p>
        </p:txBody>
      </p:sp>
      <p:pic>
        <p:nvPicPr>
          <p:cNvPr id="25606" name="Picture 6"/>
          <p:cNvPicPr>
            <a:picLocks noChangeAspect="1" noChangeArrowheads="1"/>
          </p:cNvPicPr>
          <p:nvPr/>
        </p:nvPicPr>
        <p:blipFill>
          <a:blip r:embed="rId5" cstate="print"/>
          <a:srcRect b="12266"/>
          <a:stretch>
            <a:fillRect/>
          </a:stretch>
        </p:blipFill>
        <p:spPr bwMode="auto">
          <a:xfrm>
            <a:off x="4811486" y="2166257"/>
            <a:ext cx="3895725" cy="4223657"/>
          </a:xfrm>
          <a:prstGeom prst="rect">
            <a:avLst/>
          </a:prstGeom>
          <a:noFill/>
          <a:ln w="9525">
            <a:solidFill>
              <a:schemeClr val="tx1"/>
            </a:solidFill>
            <a:miter lim="800000"/>
            <a:headEnd/>
            <a:tailEnd/>
          </a:ln>
        </p:spPr>
      </p:pic>
      <p:sp>
        <p:nvSpPr>
          <p:cNvPr id="402439" name="Text Box 8"/>
          <p:cNvSpPr txBox="1">
            <a:spLocks noChangeArrowheads="1"/>
          </p:cNvSpPr>
          <p:nvPr/>
        </p:nvSpPr>
        <p:spPr bwMode="auto">
          <a:xfrm>
            <a:off x="3173413" y="5324021"/>
            <a:ext cx="5970587" cy="1250950"/>
          </a:xfrm>
          <a:prstGeom prst="rect">
            <a:avLst/>
          </a:prstGeom>
          <a:solidFill>
            <a:srgbClr val="0033CC"/>
          </a:solidFill>
          <a:ln w="9525" algn="ctr">
            <a:noFill/>
            <a:miter lim="800000"/>
            <a:headEnd/>
            <a:tailEnd/>
          </a:ln>
        </p:spPr>
        <p:txBody>
          <a:bodyPr lIns="274320" tIns="137160" rIns="274320" bIns="137160">
            <a:spAutoFit/>
          </a:bodyPr>
          <a:lstStyle/>
          <a:p>
            <a:pPr algn="l" rtl="0" eaLnBrk="0" fontAlgn="base" hangingPunct="0">
              <a:spcBef>
                <a:spcPct val="0"/>
              </a:spcBef>
              <a:spcAft>
                <a:spcPct val="0"/>
              </a:spcAft>
            </a:pPr>
            <a:r>
              <a:rPr lang="en-US" sz="1600" b="1" i="1" kern="1200" dirty="0">
                <a:solidFill>
                  <a:srgbClr val="FFFF66"/>
                </a:solidFill>
                <a:latin typeface="Helvetica" pitchFamily="34" charset="0"/>
                <a:ea typeface="+mn-ea"/>
                <a:cs typeface="+mn-cs"/>
              </a:rPr>
              <a:t>NWIS Daily Values (discharge), NWIS Ground Water, NWIS Unit Values (real time), NWIS Instantaneous Irregular Data, EPA STORET, NCDC ASOS, DAYMET, MODIS, NAM12K, USGS SNOTEL, ODM (multiple sites)</a:t>
            </a:r>
          </a:p>
        </p:txBody>
      </p:sp>
      <p:sp>
        <p:nvSpPr>
          <p:cNvPr id="25608" name="TextBox 7"/>
          <p:cNvSpPr txBox="1">
            <a:spLocks noChangeArrowheads="1"/>
          </p:cNvSpPr>
          <p:nvPr/>
        </p:nvSpPr>
        <p:spPr bwMode="auto">
          <a:xfrm>
            <a:off x="6238875" y="6534150"/>
            <a:ext cx="2905125" cy="369888"/>
          </a:xfrm>
          <a:prstGeom prst="rect">
            <a:avLst/>
          </a:prstGeom>
          <a:noFill/>
          <a:ln w="9525">
            <a:noFill/>
            <a:miter lim="800000"/>
            <a:headEnd/>
            <a:tailEnd/>
          </a:ln>
        </p:spPr>
        <p:txBody>
          <a:bodyPr>
            <a:spAutoFit/>
          </a:bodyPr>
          <a:lstStyle/>
          <a:p>
            <a:pPr algn="l" rtl="0" fontAlgn="base">
              <a:spcBef>
                <a:spcPct val="0"/>
              </a:spcBef>
              <a:spcAft>
                <a:spcPct val="0"/>
              </a:spcAft>
            </a:pPr>
            <a:r>
              <a:rPr lang="en-US" kern="1200">
                <a:solidFill>
                  <a:srgbClr val="7F7F7F"/>
                </a:solidFill>
                <a:latin typeface="Arial" pitchFamily="34" charset="0"/>
                <a:ea typeface="+mn-ea"/>
                <a:cs typeface="+mn-cs"/>
              </a:rPr>
              <a:t>Slide from David Valentine</a:t>
            </a:r>
          </a:p>
        </p:txBody>
      </p:sp>
      <p:sp>
        <p:nvSpPr>
          <p:cNvPr id="9" name="Rectangle 7"/>
          <p:cNvSpPr txBox="1">
            <a:spLocks noChangeArrowheads="1"/>
          </p:cNvSpPr>
          <p:nvPr/>
        </p:nvSpPr>
        <p:spPr>
          <a:xfrm>
            <a:off x="458788" y="144009"/>
            <a:ext cx="8228012" cy="694191"/>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solidFill>
                  <a:schemeClr val="tx2"/>
                </a:solidFill>
                <a:effectLst/>
                <a:uLnTx/>
                <a:uFillTx/>
                <a:latin typeface="+mj-lt"/>
                <a:ea typeface="+mj-ea"/>
                <a:cs typeface="+mj-cs"/>
              </a:rPr>
              <a:t>Data Publication: </a:t>
            </a:r>
            <a:r>
              <a:rPr kumimoji="0" lang="en-US" sz="3200" b="0" i="0" u="none" strike="noStrike" kern="0" cap="none" spc="0" normalizeH="0" baseline="0" noProof="0" dirty="0" err="1" smtClean="0">
                <a:ln>
                  <a:noFill/>
                </a:ln>
                <a:solidFill>
                  <a:schemeClr val="tx2"/>
                </a:solidFill>
                <a:effectLst/>
                <a:uLnTx/>
                <a:uFillTx/>
                <a:latin typeface="+mj-lt"/>
                <a:ea typeface="+mj-ea"/>
                <a:cs typeface="+mj-cs"/>
              </a:rPr>
              <a:t>WaterML</a:t>
            </a:r>
            <a:r>
              <a:rPr kumimoji="0" lang="en-US" sz="3200" b="0" i="0" u="none" strike="noStrike" kern="0" cap="none" spc="0" normalizeH="0" baseline="0" noProof="0" dirty="0" smtClean="0">
                <a:ln>
                  <a:noFill/>
                </a:ln>
                <a:solidFill>
                  <a:schemeClr val="tx2"/>
                </a:solidFill>
                <a:effectLst/>
                <a:uLnTx/>
                <a:uFillTx/>
                <a:latin typeface="+mj-lt"/>
                <a:ea typeface="+mj-ea"/>
                <a:cs typeface="+mj-cs"/>
              </a:rPr>
              <a:t> and WaterOneFlow</a:t>
            </a:r>
          </a:p>
        </p:txBody>
      </p:sp>
      <p:sp>
        <p:nvSpPr>
          <p:cNvPr id="10" name="Text Box 33"/>
          <p:cNvSpPr txBox="1">
            <a:spLocks noChangeArrowheads="1"/>
          </p:cNvSpPr>
          <p:nvPr/>
        </p:nvSpPr>
        <p:spPr bwMode="auto">
          <a:xfrm>
            <a:off x="587829" y="838200"/>
            <a:ext cx="8286750" cy="822325"/>
          </a:xfrm>
          <a:prstGeom prst="rect">
            <a:avLst/>
          </a:prstGeom>
          <a:noFill/>
          <a:ln w="9525" algn="ctr">
            <a:noFill/>
            <a:miter lim="800000"/>
            <a:headEnd/>
            <a:tailEnd/>
          </a:ln>
        </p:spPr>
        <p:txBody>
          <a:bodyPr wrap="none" lIns="91430" tIns="45715" rIns="91430" bIns="45715">
            <a:spAutoFit/>
          </a:bodyPr>
          <a:lstStyle/>
          <a:p>
            <a:pPr algn="ctr" defTabSz="457200"/>
            <a:r>
              <a:rPr lang="en-US" sz="2400" dirty="0" err="1">
                <a:solidFill>
                  <a:srgbClr val="0066FF"/>
                </a:solidFill>
                <a:ea typeface="Arial Unicode MS" pitchFamily="34" charset="-128"/>
                <a:cs typeface="Arial Unicode MS" pitchFamily="34" charset="-128"/>
              </a:rPr>
              <a:t>WaterML</a:t>
            </a:r>
            <a:r>
              <a:rPr lang="en-US" sz="2400" dirty="0">
                <a:solidFill>
                  <a:srgbClr val="000000"/>
                </a:solidFill>
                <a:ea typeface="Arial Unicode MS" pitchFamily="34" charset="-128"/>
                <a:cs typeface="Arial Unicode MS" pitchFamily="34" charset="-128"/>
              </a:rPr>
              <a:t> is an XML language for communicating water data</a:t>
            </a:r>
          </a:p>
          <a:p>
            <a:pPr algn="ctr" defTabSz="457200"/>
            <a:r>
              <a:rPr lang="en-US" sz="2400" dirty="0" err="1">
                <a:solidFill>
                  <a:srgbClr val="0066FF"/>
                </a:solidFill>
                <a:ea typeface="Arial Unicode MS" pitchFamily="34" charset="-128"/>
                <a:cs typeface="Arial Unicode MS" pitchFamily="34" charset="-128"/>
              </a:rPr>
              <a:t>WaterOneFlow</a:t>
            </a:r>
            <a:r>
              <a:rPr lang="en-US" sz="2400" dirty="0">
                <a:solidFill>
                  <a:srgbClr val="000000"/>
                </a:solidFill>
                <a:ea typeface="Arial Unicode MS" pitchFamily="34" charset="-128"/>
                <a:cs typeface="Arial Unicode MS" pitchFamily="34" charset="-128"/>
              </a:rPr>
              <a:t> is a set of web services based on </a:t>
            </a:r>
            <a:r>
              <a:rPr lang="en-US" sz="2400" dirty="0" err="1">
                <a:solidFill>
                  <a:srgbClr val="000000"/>
                </a:solidFill>
                <a:ea typeface="Arial Unicode MS" pitchFamily="34" charset="-128"/>
                <a:cs typeface="Arial Unicode MS" pitchFamily="34" charset="-128"/>
              </a:rPr>
              <a:t>WaterML</a:t>
            </a:r>
            <a:endParaRPr lang="en-US" sz="2400" dirty="0">
              <a:solidFill>
                <a:srgbClr val="000000"/>
              </a:solidFill>
              <a:ea typeface="Arial Unicode MS" pitchFamily="34" charset="-128"/>
              <a:cs typeface="Arial Unicode MS" pitchFamily="34" charset="-128"/>
            </a:endParaRPr>
          </a:p>
        </p:txBody>
      </p:sp>
    </p:spTree>
    <p:custDataLst>
      <p:tags r:id="rId1"/>
    </p:custDataLst>
  </p:cSld>
  <p:clrMapOvr>
    <a:masterClrMapping/>
  </p:clrMapOvr>
  <p:transition advTm="12516"/>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cstate="print"/>
          <a:srcRect/>
          <a:stretch>
            <a:fillRect/>
          </a:stretch>
        </p:blipFill>
        <p:spPr bwMode="auto">
          <a:xfrm>
            <a:off x="5029200" y="1981200"/>
            <a:ext cx="3225641" cy="2253615"/>
          </a:xfrm>
          <a:prstGeom prst="rect">
            <a:avLst/>
          </a:prstGeom>
          <a:noFill/>
          <a:ln w="9525">
            <a:noFill/>
            <a:miter lim="800000"/>
            <a:headEnd/>
            <a:tailEnd/>
          </a:ln>
          <a:effectLst/>
        </p:spPr>
      </p:pic>
      <p:sp>
        <p:nvSpPr>
          <p:cNvPr id="2" name="Title 1"/>
          <p:cNvSpPr>
            <a:spLocks noGrp="1"/>
          </p:cNvSpPr>
          <p:nvPr>
            <p:ph type="title"/>
          </p:nvPr>
        </p:nvSpPr>
        <p:spPr>
          <a:xfrm>
            <a:off x="457200" y="-76200"/>
            <a:ext cx="8229600" cy="1143000"/>
          </a:xfrm>
        </p:spPr>
        <p:txBody>
          <a:bodyPr/>
          <a:lstStyle/>
          <a:p>
            <a:r>
              <a:rPr lang="en-US" dirty="0" smtClean="0"/>
              <a:t>Getting Water Data (the old way)</a:t>
            </a:r>
            <a:endParaRPr lang="en-US" dirty="0"/>
          </a:p>
        </p:txBody>
      </p:sp>
      <p:pic>
        <p:nvPicPr>
          <p:cNvPr id="1026" name="Picture 2"/>
          <p:cNvPicPr>
            <a:picLocks noChangeAspect="1" noChangeArrowheads="1"/>
          </p:cNvPicPr>
          <p:nvPr/>
        </p:nvPicPr>
        <p:blipFill>
          <a:blip r:embed="rId4" cstate="print"/>
          <a:srcRect/>
          <a:stretch>
            <a:fillRect/>
          </a:stretch>
        </p:blipFill>
        <p:spPr bwMode="auto">
          <a:xfrm>
            <a:off x="152400" y="1981200"/>
            <a:ext cx="3485674" cy="2798445"/>
          </a:xfrm>
          <a:prstGeom prst="rect">
            <a:avLst/>
          </a:prstGeom>
          <a:noFill/>
          <a:ln w="9525">
            <a:noFill/>
            <a:miter lim="800000"/>
            <a:headEnd/>
            <a:tailEnd/>
          </a:ln>
          <a:effectLst/>
        </p:spPr>
      </p:pic>
      <p:sp>
        <p:nvSpPr>
          <p:cNvPr id="5" name="TextBox 4"/>
          <p:cNvSpPr txBox="1"/>
          <p:nvPr/>
        </p:nvSpPr>
        <p:spPr>
          <a:xfrm>
            <a:off x="1066800" y="1295400"/>
            <a:ext cx="2238498" cy="369332"/>
          </a:xfrm>
          <a:prstGeom prst="rect">
            <a:avLst/>
          </a:prstGeom>
          <a:noFill/>
        </p:spPr>
        <p:txBody>
          <a:bodyPr wrap="none" rtlCol="0">
            <a:spAutoFit/>
          </a:bodyPr>
          <a:lstStyle/>
          <a:p>
            <a:r>
              <a:rPr lang="en-US" dirty="0" smtClean="0"/>
              <a:t>Different Query Pages</a:t>
            </a:r>
            <a:endParaRPr lang="en-US" dirty="0"/>
          </a:p>
        </p:txBody>
      </p:sp>
      <p:sp>
        <p:nvSpPr>
          <p:cNvPr id="6" name="TextBox 5"/>
          <p:cNvSpPr txBox="1"/>
          <p:nvPr/>
        </p:nvSpPr>
        <p:spPr>
          <a:xfrm>
            <a:off x="5181600" y="1295400"/>
            <a:ext cx="2688557" cy="369332"/>
          </a:xfrm>
          <a:prstGeom prst="rect">
            <a:avLst/>
          </a:prstGeom>
          <a:noFill/>
        </p:spPr>
        <p:txBody>
          <a:bodyPr wrap="none" rtlCol="0">
            <a:spAutoFit/>
          </a:bodyPr>
          <a:lstStyle/>
          <a:p>
            <a:r>
              <a:rPr lang="en-US" dirty="0" smtClean="0"/>
              <a:t>Different Query Responses</a:t>
            </a:r>
            <a:endParaRPr lang="en-US" dirty="0"/>
          </a:p>
        </p:txBody>
      </p:sp>
      <p:pic>
        <p:nvPicPr>
          <p:cNvPr id="1027" name="Picture 3"/>
          <p:cNvPicPr>
            <a:picLocks noChangeAspect="1" noChangeArrowheads="1"/>
          </p:cNvPicPr>
          <p:nvPr/>
        </p:nvPicPr>
        <p:blipFill>
          <a:blip r:embed="rId5" cstate="print"/>
          <a:srcRect/>
          <a:stretch>
            <a:fillRect/>
          </a:stretch>
        </p:blipFill>
        <p:spPr bwMode="auto">
          <a:xfrm>
            <a:off x="1143000" y="3429000"/>
            <a:ext cx="3505200" cy="2814121"/>
          </a:xfrm>
          <a:prstGeom prst="rect">
            <a:avLst/>
          </a:prstGeom>
          <a:noFill/>
          <a:ln w="9525">
            <a:noFill/>
            <a:miter lim="800000"/>
            <a:headEnd/>
            <a:tailEnd/>
          </a:ln>
          <a:effectLst/>
        </p:spPr>
      </p:pic>
      <p:pic>
        <p:nvPicPr>
          <p:cNvPr id="1028" name="Picture 4"/>
          <p:cNvPicPr>
            <a:picLocks noChangeAspect="1" noChangeArrowheads="1"/>
          </p:cNvPicPr>
          <p:nvPr/>
        </p:nvPicPr>
        <p:blipFill>
          <a:blip r:embed="rId6" cstate="print"/>
          <a:srcRect/>
          <a:stretch>
            <a:fillRect/>
          </a:stretch>
        </p:blipFill>
        <p:spPr bwMode="auto">
          <a:xfrm>
            <a:off x="5715000" y="4038600"/>
            <a:ext cx="3225641" cy="225361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dirty="0"/>
              <a:t>Web Pages </a:t>
            </a:r>
            <a:r>
              <a:rPr lang="en-US" dirty="0" smtClean="0"/>
              <a:t>versus Web </a:t>
            </a:r>
            <a:r>
              <a:rPr lang="en-US" dirty="0"/>
              <a:t>Services</a:t>
            </a:r>
          </a:p>
        </p:txBody>
      </p:sp>
      <p:pic>
        <p:nvPicPr>
          <p:cNvPr id="176131" name="Picture 3"/>
          <p:cNvPicPr>
            <a:picLocks noChangeAspect="1" noChangeArrowheads="1"/>
          </p:cNvPicPr>
          <p:nvPr/>
        </p:nvPicPr>
        <p:blipFill>
          <a:blip r:embed="rId3" cstate="print"/>
          <a:srcRect/>
          <a:stretch>
            <a:fillRect/>
          </a:stretch>
        </p:blipFill>
        <p:spPr bwMode="auto">
          <a:xfrm>
            <a:off x="152400" y="1828800"/>
            <a:ext cx="4343400" cy="3676650"/>
          </a:xfrm>
          <a:prstGeom prst="rect">
            <a:avLst/>
          </a:prstGeom>
          <a:noFill/>
        </p:spPr>
      </p:pic>
      <p:sp>
        <p:nvSpPr>
          <p:cNvPr id="176132" name="Rectangle 4"/>
          <p:cNvSpPr>
            <a:spLocks noChangeArrowheads="1"/>
          </p:cNvSpPr>
          <p:nvPr/>
        </p:nvSpPr>
        <p:spPr bwMode="auto">
          <a:xfrm>
            <a:off x="1066800" y="1371600"/>
            <a:ext cx="2686050" cy="366713"/>
          </a:xfrm>
          <a:prstGeom prst="rect">
            <a:avLst/>
          </a:prstGeom>
          <a:noFill/>
          <a:ln w="9525">
            <a:noFill/>
            <a:miter lim="800000"/>
            <a:headEnd/>
            <a:tailEnd/>
          </a:ln>
          <a:effectLst/>
        </p:spPr>
        <p:txBody>
          <a:bodyPr wrap="none">
            <a:spAutoFit/>
          </a:bodyPr>
          <a:lstStyle/>
          <a:p>
            <a:r>
              <a:rPr lang="en-US"/>
              <a:t>http://www.safl.umn.edu/</a:t>
            </a:r>
          </a:p>
        </p:txBody>
      </p:sp>
      <p:pic>
        <p:nvPicPr>
          <p:cNvPr id="176133" name="Picture 5"/>
          <p:cNvPicPr>
            <a:picLocks noChangeAspect="1" noChangeArrowheads="1"/>
          </p:cNvPicPr>
          <p:nvPr/>
        </p:nvPicPr>
        <p:blipFill>
          <a:blip r:embed="rId4" cstate="print"/>
          <a:srcRect/>
          <a:stretch>
            <a:fillRect/>
          </a:stretch>
        </p:blipFill>
        <p:spPr bwMode="auto">
          <a:xfrm>
            <a:off x="4724400" y="1828800"/>
            <a:ext cx="3990975" cy="4237038"/>
          </a:xfrm>
          <a:prstGeom prst="rect">
            <a:avLst/>
          </a:prstGeom>
          <a:noFill/>
        </p:spPr>
      </p:pic>
      <p:graphicFrame>
        <p:nvGraphicFramePr>
          <p:cNvPr id="176134" name="Group 6"/>
          <p:cNvGraphicFramePr>
            <a:graphicFrameLocks noGrp="1"/>
          </p:cNvGraphicFramePr>
          <p:nvPr/>
        </p:nvGraphicFramePr>
        <p:xfrm>
          <a:off x="4648200" y="1371600"/>
          <a:ext cx="4267200" cy="304800"/>
        </p:xfrm>
        <a:graphic>
          <a:graphicData uri="http://schemas.openxmlformats.org/drawingml/2006/table">
            <a:tbl>
              <a:tblPr/>
              <a:tblGrid>
                <a:gridCol w="4267200"/>
              </a:tblGrid>
              <a:tr h="1682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http://his.safl.umn.edu/SAFLMC/cuahsi_1_0.asmx</a:t>
                      </a:r>
                    </a:p>
                  </a:txBody>
                  <a:tcPr anchor="b" horzOverflow="overflow">
                    <a:lnL cap="flat">
                      <a:noFill/>
                    </a:lnL>
                    <a:lnR cap="flat">
                      <a:noFill/>
                    </a:lnR>
                    <a:lnT cap="flat">
                      <a:noFill/>
                    </a:lnT>
                    <a:lnB cap="flat">
                      <a:noFill/>
                    </a:lnB>
                    <a:lnTlToBr>
                      <a:noFill/>
                    </a:lnTlToBr>
                    <a:lnBlToTr>
                      <a:noFill/>
                    </a:lnBlToTr>
                    <a:noFill/>
                  </a:tcPr>
                </a:tc>
              </a:tr>
            </a:tbl>
          </a:graphicData>
        </a:graphic>
      </p:graphicFrame>
      <p:sp>
        <p:nvSpPr>
          <p:cNvPr id="176140" name="Text Box 12"/>
          <p:cNvSpPr txBox="1">
            <a:spLocks noChangeArrowheads="1"/>
          </p:cNvSpPr>
          <p:nvPr/>
        </p:nvSpPr>
        <p:spPr bwMode="auto">
          <a:xfrm>
            <a:off x="152400" y="5715000"/>
            <a:ext cx="4489450" cy="366713"/>
          </a:xfrm>
          <a:prstGeom prst="rect">
            <a:avLst/>
          </a:prstGeom>
          <a:noFill/>
          <a:ln w="9525">
            <a:noFill/>
            <a:miter lim="800000"/>
            <a:headEnd/>
            <a:tailEnd/>
          </a:ln>
          <a:effectLst/>
        </p:spPr>
        <p:txBody>
          <a:bodyPr wrap="none">
            <a:spAutoFit/>
          </a:bodyPr>
          <a:lstStyle/>
          <a:p>
            <a:r>
              <a:rPr lang="en-US"/>
              <a:t>Uses Hypertext Markup Language (</a:t>
            </a:r>
            <a:r>
              <a:rPr lang="en-US">
                <a:solidFill>
                  <a:srgbClr val="3399FF"/>
                </a:solidFill>
              </a:rPr>
              <a:t>HTML</a:t>
            </a:r>
            <a:r>
              <a:rPr lang="en-US"/>
              <a:t>)</a:t>
            </a:r>
          </a:p>
        </p:txBody>
      </p:sp>
      <p:sp>
        <p:nvSpPr>
          <p:cNvPr id="176141" name="Text Box 13"/>
          <p:cNvSpPr txBox="1">
            <a:spLocks noChangeArrowheads="1"/>
          </p:cNvSpPr>
          <p:nvPr/>
        </p:nvSpPr>
        <p:spPr bwMode="auto">
          <a:xfrm>
            <a:off x="5059051" y="6019800"/>
            <a:ext cx="3551549" cy="646331"/>
          </a:xfrm>
          <a:prstGeom prst="rect">
            <a:avLst/>
          </a:prstGeom>
          <a:noFill/>
          <a:ln w="9525">
            <a:noFill/>
            <a:miter lim="800000"/>
            <a:headEnd/>
            <a:tailEnd/>
          </a:ln>
          <a:effectLst/>
        </p:spPr>
        <p:txBody>
          <a:bodyPr wrap="none">
            <a:spAutoFit/>
          </a:bodyPr>
          <a:lstStyle/>
          <a:p>
            <a:pPr algn="ctr"/>
            <a:r>
              <a:rPr lang="en-US" dirty="0"/>
              <a:t>Uses </a:t>
            </a:r>
            <a:r>
              <a:rPr lang="en-US" dirty="0">
                <a:solidFill>
                  <a:srgbClr val="3399FF"/>
                </a:solidFill>
              </a:rPr>
              <a:t>WaterML</a:t>
            </a:r>
            <a:r>
              <a:rPr lang="en-US" dirty="0"/>
              <a:t> </a:t>
            </a:r>
          </a:p>
          <a:p>
            <a:pPr algn="ctr"/>
            <a:r>
              <a:rPr lang="en-US" dirty="0"/>
              <a:t>(</a:t>
            </a:r>
            <a:r>
              <a:rPr lang="en-US" dirty="0" smtClean="0"/>
              <a:t>a Markup </a:t>
            </a:r>
            <a:r>
              <a:rPr lang="en-US" dirty="0"/>
              <a:t>Language for water data)</a:t>
            </a:r>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algn="ctr" eaLnBrk="1" hangingPunct="1"/>
            <a:r>
              <a:rPr lang="en-US" dirty="0" smtClean="0"/>
              <a:t>HTML as a Web Language</a:t>
            </a:r>
          </a:p>
        </p:txBody>
      </p:sp>
      <p:grpSp>
        <p:nvGrpSpPr>
          <p:cNvPr id="2" name="Group 7"/>
          <p:cNvGrpSpPr>
            <a:grpSpLocks/>
          </p:cNvGrpSpPr>
          <p:nvPr/>
        </p:nvGrpSpPr>
        <p:grpSpPr bwMode="auto">
          <a:xfrm>
            <a:off x="4724400" y="1600200"/>
            <a:ext cx="4114800" cy="3830638"/>
            <a:chOff x="152400" y="1600200"/>
            <a:chExt cx="4114800" cy="3830193"/>
          </a:xfrm>
        </p:grpSpPr>
        <p:pic>
          <p:nvPicPr>
            <p:cNvPr id="7175" name="Picture 2"/>
            <p:cNvPicPr>
              <a:picLocks noChangeAspect="1" noChangeArrowheads="1"/>
            </p:cNvPicPr>
            <p:nvPr/>
          </p:nvPicPr>
          <p:blipFill>
            <a:blip r:embed="rId3" cstate="print"/>
            <a:srcRect/>
            <a:stretch>
              <a:fillRect/>
            </a:stretch>
          </p:blipFill>
          <p:spPr bwMode="auto">
            <a:xfrm>
              <a:off x="152400" y="2971800"/>
              <a:ext cx="4114800" cy="2458593"/>
            </a:xfrm>
            <a:prstGeom prst="rect">
              <a:avLst/>
            </a:prstGeom>
            <a:noFill/>
            <a:ln w="9525">
              <a:noFill/>
              <a:miter lim="800000"/>
              <a:headEnd/>
              <a:tailEnd/>
            </a:ln>
          </p:spPr>
        </p:pic>
        <p:sp>
          <p:nvSpPr>
            <p:cNvPr id="7176" name="TextBox 4"/>
            <p:cNvSpPr txBox="1">
              <a:spLocks noChangeArrowheads="1"/>
            </p:cNvSpPr>
            <p:nvPr/>
          </p:nvSpPr>
          <p:spPr bwMode="auto">
            <a:xfrm>
              <a:off x="381000" y="1600200"/>
              <a:ext cx="3724225" cy="1200329"/>
            </a:xfrm>
            <a:prstGeom prst="rect">
              <a:avLst/>
            </a:prstGeom>
            <a:noFill/>
            <a:ln w="9525">
              <a:noFill/>
              <a:miter lim="800000"/>
              <a:headEnd/>
              <a:tailEnd/>
            </a:ln>
          </p:spPr>
          <p:txBody>
            <a:bodyPr wrap="none">
              <a:spAutoFit/>
            </a:bodyPr>
            <a:lstStyle/>
            <a:p>
              <a:pPr algn="ctr"/>
              <a:r>
                <a:rPr lang="en-US" sz="3600" dirty="0"/>
                <a:t>Text and Pictures</a:t>
              </a:r>
            </a:p>
            <a:p>
              <a:pPr algn="ctr"/>
              <a:r>
                <a:rPr lang="en-US" sz="3600" dirty="0"/>
                <a:t>in Web Browser</a:t>
              </a:r>
            </a:p>
          </p:txBody>
        </p:sp>
      </p:grpSp>
      <p:grpSp>
        <p:nvGrpSpPr>
          <p:cNvPr id="3" name="Group 6"/>
          <p:cNvGrpSpPr>
            <a:grpSpLocks/>
          </p:cNvGrpSpPr>
          <p:nvPr/>
        </p:nvGrpSpPr>
        <p:grpSpPr bwMode="auto">
          <a:xfrm>
            <a:off x="76200" y="1587500"/>
            <a:ext cx="4572000" cy="4127500"/>
            <a:chOff x="4343400" y="1676400"/>
            <a:chExt cx="4572000" cy="4126944"/>
          </a:xfrm>
        </p:grpSpPr>
        <p:sp>
          <p:nvSpPr>
            <p:cNvPr id="7173" name="Rectangle 3"/>
            <p:cNvSpPr>
              <a:spLocks noChangeArrowheads="1"/>
            </p:cNvSpPr>
            <p:nvPr/>
          </p:nvSpPr>
          <p:spPr bwMode="auto">
            <a:xfrm>
              <a:off x="4343400" y="2971800"/>
              <a:ext cx="4572000" cy="2831544"/>
            </a:xfrm>
            <a:prstGeom prst="rect">
              <a:avLst/>
            </a:prstGeom>
            <a:noFill/>
            <a:ln w="9525">
              <a:solidFill>
                <a:schemeClr val="tx1"/>
              </a:solidFill>
              <a:miter lim="800000"/>
              <a:headEnd/>
              <a:tailEnd/>
            </a:ln>
          </p:spPr>
          <p:txBody>
            <a:bodyPr>
              <a:spAutoFit/>
            </a:bodyPr>
            <a:lstStyle/>
            <a:p>
              <a:r>
                <a:rPr lang="en-US" sz="1000"/>
                <a:t>&lt;title&gt;Texas Water Development Board&lt;/title&gt;</a:t>
              </a:r>
            </a:p>
            <a:p>
              <a:r>
                <a:rPr lang="en-US" sz="1000"/>
                <a:t>&lt;!DOCTYPE HTML PUBLIC "-//W3C//DTD HTML 4.01 Transitional//EN"&gt;</a:t>
              </a:r>
            </a:p>
            <a:p>
              <a:r>
                <a:rPr lang="en-US" sz="1000"/>
                <a:t>&lt;html&gt;</a:t>
              </a:r>
            </a:p>
            <a:p>
              <a:r>
                <a:rPr lang="en-US" sz="1000"/>
                <a:t> &lt;head&gt;</a:t>
              </a:r>
            </a:p>
            <a:p>
              <a:r>
                <a:rPr lang="en-US" sz="1000"/>
                <a:t>  &lt;meta name = "Robots" content = "index,follow"&gt;</a:t>
              </a:r>
            </a:p>
            <a:p>
              <a:r>
                <a:rPr lang="en-US" sz="1000"/>
                <a:t>  &lt;meta name = "Priority" content = "home,twdb,homepage"&gt;</a:t>
              </a:r>
            </a:p>
            <a:p>
              <a:r>
                <a:rPr lang="en-US" sz="1000"/>
                <a:t>  &lt;meta name = "Author" content = "Texas Water Development Board, Agency Number 580"&gt;</a:t>
              </a:r>
            </a:p>
            <a:p>
              <a:r>
                <a:rPr lang="en-US" sz="1000"/>
                <a:t>  &lt;meta name = "Title" content = "Texas Water Development Board"&gt;</a:t>
              </a:r>
            </a:p>
            <a:p>
              <a:r>
                <a:rPr lang="en-US" sz="1000"/>
                <a:t>  &lt;meta name = "Description" content = "Texas Water Development Board Home Page"&gt;</a:t>
              </a:r>
            </a:p>
            <a:p>
              <a:r>
                <a:rPr lang="en-US" sz="1000"/>
                <a:t>  &lt;meta name = "Keywords" content = "water,drought,rain,conservation,groundwater,surfacewater,lake,reservoir,hydrology,geology,desalination,TWDB,loans,grants,wastewater,sewage,Clean Water,Drinking Water,State Revolving Fund,planning,State Water Plan,GIS,Geographic Information Systems,Mapping,data"&gt;</a:t>
              </a:r>
            </a:p>
            <a:p>
              <a:r>
                <a:rPr lang="en-US"/>
                <a:t> </a:t>
              </a:r>
            </a:p>
          </p:txBody>
        </p:sp>
        <p:sp>
          <p:nvSpPr>
            <p:cNvPr id="7174" name="TextBox 5"/>
            <p:cNvSpPr txBox="1">
              <a:spLocks noChangeArrowheads="1"/>
            </p:cNvSpPr>
            <p:nvPr/>
          </p:nvSpPr>
          <p:spPr bwMode="auto">
            <a:xfrm>
              <a:off x="4724400" y="1676400"/>
              <a:ext cx="3903633" cy="1200329"/>
            </a:xfrm>
            <a:prstGeom prst="rect">
              <a:avLst/>
            </a:prstGeom>
            <a:noFill/>
            <a:ln w="9525">
              <a:noFill/>
              <a:miter lim="800000"/>
              <a:headEnd/>
              <a:tailEnd/>
            </a:ln>
          </p:spPr>
          <p:txBody>
            <a:bodyPr wrap="none">
              <a:spAutoFit/>
            </a:bodyPr>
            <a:lstStyle/>
            <a:p>
              <a:pPr algn="ctr"/>
              <a:r>
                <a:rPr lang="en-US" sz="3600" dirty="0" err="1">
                  <a:solidFill>
                    <a:srgbClr val="FF0000"/>
                  </a:solidFill>
                </a:rPr>
                <a:t>H</a:t>
              </a:r>
              <a:r>
                <a:rPr lang="en-US" sz="3600" dirty="0" err="1"/>
                <a:t>yper</a:t>
              </a:r>
              <a:r>
                <a:rPr lang="en-US" sz="3600" dirty="0" err="1">
                  <a:solidFill>
                    <a:srgbClr val="FF0000"/>
                  </a:solidFill>
                </a:rPr>
                <a:t>T</a:t>
              </a:r>
              <a:r>
                <a:rPr lang="en-US" sz="3600" dirty="0" err="1"/>
                <a:t>ext</a:t>
              </a:r>
              <a:r>
                <a:rPr lang="en-US" sz="3600" dirty="0"/>
                <a:t> </a:t>
              </a:r>
            </a:p>
            <a:p>
              <a:pPr algn="ctr"/>
              <a:r>
                <a:rPr lang="en-US" sz="3600" dirty="0">
                  <a:solidFill>
                    <a:srgbClr val="FF0000"/>
                  </a:solidFill>
                </a:rPr>
                <a:t>M</a:t>
              </a:r>
              <a:r>
                <a:rPr lang="en-US" sz="3600" dirty="0"/>
                <a:t>arkup </a:t>
              </a:r>
              <a:r>
                <a:rPr lang="en-US" sz="3600" dirty="0">
                  <a:solidFill>
                    <a:srgbClr val="FF0000"/>
                  </a:solidFill>
                </a:rPr>
                <a:t>L</a:t>
              </a:r>
              <a:r>
                <a:rPr lang="en-US" sz="3600" dirty="0"/>
                <a:t>anguage</a:t>
              </a:r>
            </a:p>
          </p:txBody>
        </p:sp>
      </p:gr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Talk Overview</a:t>
            </a:r>
            <a:endParaRPr lang="en-US" dirty="0"/>
          </a:p>
        </p:txBody>
      </p:sp>
      <p:sp>
        <p:nvSpPr>
          <p:cNvPr id="3" name="Content Placeholder 2"/>
          <p:cNvSpPr>
            <a:spLocks noGrp="1"/>
          </p:cNvSpPr>
          <p:nvPr>
            <p:ph idx="1"/>
          </p:nvPr>
        </p:nvSpPr>
        <p:spPr/>
        <p:txBody>
          <a:bodyPr/>
          <a:lstStyle/>
          <a:p>
            <a:r>
              <a:rPr lang="en-US" dirty="0" smtClean="0"/>
              <a:t>CUAHSI HIS Project</a:t>
            </a:r>
          </a:p>
          <a:p>
            <a:r>
              <a:rPr lang="en-US" dirty="0" smtClean="0"/>
              <a:t>HydroDesktop Goals, Design, Approach</a:t>
            </a:r>
          </a:p>
          <a:p>
            <a:r>
              <a:rPr lang="en-US" dirty="0" smtClean="0"/>
              <a:t>Community Development Effort</a:t>
            </a:r>
          </a:p>
          <a:p>
            <a:r>
              <a:rPr lang="en-US" dirty="0" smtClean="0"/>
              <a:t>Status of Software Demo/Screen Captures</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1"/>
          <p:cNvPicPr>
            <a:picLocks noChangeAspect="1" noChangeArrowheads="1"/>
          </p:cNvPicPr>
          <p:nvPr/>
        </p:nvPicPr>
        <p:blipFill>
          <a:blip r:embed="rId4" cstate="print"/>
          <a:srcRect t="4840" r="14818" b="4018"/>
          <a:stretch>
            <a:fillRect/>
          </a:stretch>
        </p:blipFill>
        <p:spPr bwMode="auto">
          <a:xfrm>
            <a:off x="488950" y="2159000"/>
            <a:ext cx="4137025" cy="4224338"/>
          </a:xfrm>
          <a:prstGeom prst="rect">
            <a:avLst/>
          </a:prstGeom>
          <a:noFill/>
          <a:ln w="9525">
            <a:solidFill>
              <a:schemeClr val="tx1"/>
            </a:solidFill>
            <a:miter lim="800000"/>
            <a:headEnd/>
            <a:tailEnd/>
          </a:ln>
        </p:spPr>
      </p:pic>
      <p:sp>
        <p:nvSpPr>
          <p:cNvPr id="58371" name="Rectangle 3"/>
          <p:cNvSpPr>
            <a:spLocks noGrp="1" noChangeArrowheads="1"/>
          </p:cNvSpPr>
          <p:nvPr>
            <p:ph type="body" sz="half" idx="4294967295"/>
          </p:nvPr>
        </p:nvSpPr>
        <p:spPr>
          <a:xfrm>
            <a:off x="457200" y="1698625"/>
            <a:ext cx="4038600" cy="4221163"/>
          </a:xfrm>
        </p:spPr>
        <p:txBody>
          <a:bodyPr/>
          <a:lstStyle/>
          <a:p>
            <a:pPr eaLnBrk="1" hangingPunct="1"/>
            <a:r>
              <a:rPr lang="en-US" sz="2400" smtClean="0"/>
              <a:t>Set of </a:t>
            </a:r>
            <a:r>
              <a:rPr lang="en-US" sz="2400" smtClean="0">
                <a:solidFill>
                  <a:srgbClr val="0066FF"/>
                </a:solidFill>
              </a:rPr>
              <a:t>query</a:t>
            </a:r>
            <a:r>
              <a:rPr lang="en-US" sz="2400" smtClean="0"/>
              <a:t> functions</a:t>
            </a:r>
          </a:p>
        </p:txBody>
      </p:sp>
      <p:sp>
        <p:nvSpPr>
          <p:cNvPr id="58372" name="Rectangle 4"/>
          <p:cNvSpPr>
            <a:spLocks noGrp="1" noChangeArrowheads="1"/>
          </p:cNvSpPr>
          <p:nvPr>
            <p:ph type="body" sz="half" idx="4294967295"/>
          </p:nvPr>
        </p:nvSpPr>
        <p:spPr>
          <a:xfrm>
            <a:off x="4648200" y="1698625"/>
            <a:ext cx="4495800" cy="4221163"/>
          </a:xfrm>
        </p:spPr>
        <p:txBody>
          <a:bodyPr/>
          <a:lstStyle/>
          <a:p>
            <a:pPr eaLnBrk="1" hangingPunct="1"/>
            <a:r>
              <a:rPr lang="en-US" sz="2400" smtClean="0"/>
              <a:t>Returns</a:t>
            </a:r>
            <a:r>
              <a:rPr lang="en-US" sz="1800" smtClean="0"/>
              <a:t> </a:t>
            </a:r>
            <a:r>
              <a:rPr lang="en-US" sz="2400" smtClean="0"/>
              <a:t>data</a:t>
            </a:r>
            <a:r>
              <a:rPr lang="en-US" sz="1800" smtClean="0"/>
              <a:t> </a:t>
            </a:r>
            <a:r>
              <a:rPr lang="en-US" sz="2400" smtClean="0"/>
              <a:t>in</a:t>
            </a:r>
            <a:r>
              <a:rPr lang="en-US" sz="1800" smtClean="0"/>
              <a:t> </a:t>
            </a:r>
            <a:r>
              <a:rPr lang="en-US" sz="2400" smtClean="0">
                <a:solidFill>
                  <a:srgbClr val="0066FF"/>
                </a:solidFill>
              </a:rPr>
              <a:t>WaterML</a:t>
            </a:r>
          </a:p>
        </p:txBody>
      </p:sp>
      <p:pic>
        <p:nvPicPr>
          <p:cNvPr id="58373" name="Picture 6"/>
          <p:cNvPicPr>
            <a:picLocks noChangeAspect="1" noChangeArrowheads="1"/>
          </p:cNvPicPr>
          <p:nvPr/>
        </p:nvPicPr>
        <p:blipFill>
          <a:blip r:embed="rId5" cstate="print"/>
          <a:srcRect b="12267"/>
          <a:stretch>
            <a:fillRect/>
          </a:stretch>
        </p:blipFill>
        <p:spPr bwMode="auto">
          <a:xfrm>
            <a:off x="4811713" y="2166938"/>
            <a:ext cx="3895725" cy="4222750"/>
          </a:xfrm>
          <a:prstGeom prst="rect">
            <a:avLst/>
          </a:prstGeom>
          <a:noFill/>
          <a:ln w="9525">
            <a:solidFill>
              <a:schemeClr val="tx1"/>
            </a:solidFill>
            <a:miter lim="800000"/>
            <a:headEnd/>
            <a:tailEnd/>
          </a:ln>
        </p:spPr>
      </p:pic>
      <p:sp>
        <p:nvSpPr>
          <p:cNvPr id="58374" name="TextBox 7"/>
          <p:cNvSpPr txBox="1">
            <a:spLocks noChangeArrowheads="1"/>
          </p:cNvSpPr>
          <p:nvPr/>
        </p:nvSpPr>
        <p:spPr bwMode="auto">
          <a:xfrm>
            <a:off x="6238875" y="6534150"/>
            <a:ext cx="2905125" cy="369888"/>
          </a:xfrm>
          <a:prstGeom prst="rect">
            <a:avLst/>
          </a:prstGeom>
          <a:noFill/>
          <a:ln w="9525">
            <a:noFill/>
            <a:miter lim="800000"/>
            <a:headEnd/>
            <a:tailEnd/>
          </a:ln>
        </p:spPr>
        <p:txBody>
          <a:bodyPr>
            <a:spAutoFit/>
          </a:bodyPr>
          <a:lstStyle/>
          <a:p>
            <a:r>
              <a:rPr lang="en-US">
                <a:solidFill>
                  <a:srgbClr val="7F7F7F"/>
                </a:solidFill>
              </a:rPr>
              <a:t>Slide from David Valentine</a:t>
            </a:r>
          </a:p>
        </p:txBody>
      </p:sp>
      <p:sp>
        <p:nvSpPr>
          <p:cNvPr id="9" name="Rectangle 7"/>
          <p:cNvSpPr txBox="1">
            <a:spLocks noChangeArrowheads="1"/>
          </p:cNvSpPr>
          <p:nvPr/>
        </p:nvSpPr>
        <p:spPr>
          <a:xfrm>
            <a:off x="458788" y="0"/>
            <a:ext cx="8228012" cy="693738"/>
          </a:xfrm>
          <a:prstGeom prst="rect">
            <a:avLst/>
          </a:prstGeom>
        </p:spPr>
        <p:txBody>
          <a:bodyPr/>
          <a:lstStyle/>
          <a:p>
            <a:pPr algn="ctr" eaLnBrk="0" hangingPunct="0">
              <a:defRPr/>
            </a:pPr>
            <a:r>
              <a:rPr lang="en-US" sz="4400" kern="0">
                <a:solidFill>
                  <a:schemeClr val="tx2"/>
                </a:solidFill>
                <a:latin typeface="+mj-lt"/>
                <a:ea typeface="+mj-ea"/>
                <a:cs typeface="+mj-cs"/>
              </a:rPr>
              <a:t>WaterML and WaterOneFlow</a:t>
            </a:r>
            <a:endParaRPr lang="en-US" sz="4400" kern="0" dirty="0">
              <a:solidFill>
                <a:schemeClr val="tx2"/>
              </a:solidFill>
              <a:latin typeface="+mj-lt"/>
              <a:ea typeface="+mj-ea"/>
              <a:cs typeface="+mj-cs"/>
            </a:endParaRPr>
          </a:p>
        </p:txBody>
      </p:sp>
      <p:sp>
        <p:nvSpPr>
          <p:cNvPr id="58376" name="Text Box 33"/>
          <p:cNvSpPr txBox="1">
            <a:spLocks noChangeArrowheads="1"/>
          </p:cNvSpPr>
          <p:nvPr/>
        </p:nvSpPr>
        <p:spPr bwMode="auto">
          <a:xfrm>
            <a:off x="587375" y="719138"/>
            <a:ext cx="8286750" cy="822325"/>
          </a:xfrm>
          <a:prstGeom prst="rect">
            <a:avLst/>
          </a:prstGeom>
          <a:noFill/>
          <a:ln w="9525" algn="ctr">
            <a:noFill/>
            <a:miter lim="800000"/>
            <a:headEnd/>
            <a:tailEnd/>
          </a:ln>
        </p:spPr>
        <p:txBody>
          <a:bodyPr wrap="none" lIns="91430" tIns="45715" rIns="91430" bIns="45715">
            <a:spAutoFit/>
          </a:bodyPr>
          <a:lstStyle/>
          <a:p>
            <a:pPr algn="ctr" defTabSz="457200"/>
            <a:r>
              <a:rPr lang="en-US" sz="2400">
                <a:solidFill>
                  <a:srgbClr val="0066FF"/>
                </a:solidFill>
                <a:ea typeface="Arial Unicode MS" pitchFamily="34" charset="-128"/>
                <a:cs typeface="Arial Unicode MS" pitchFamily="34" charset="-128"/>
              </a:rPr>
              <a:t>WaterML</a:t>
            </a:r>
            <a:r>
              <a:rPr lang="en-US" sz="2400">
                <a:solidFill>
                  <a:srgbClr val="000000"/>
                </a:solidFill>
                <a:ea typeface="Arial Unicode MS" pitchFamily="34" charset="-128"/>
                <a:cs typeface="Arial Unicode MS" pitchFamily="34" charset="-128"/>
              </a:rPr>
              <a:t> is an XML language for communicating water data</a:t>
            </a:r>
          </a:p>
          <a:p>
            <a:pPr algn="ctr" defTabSz="457200"/>
            <a:r>
              <a:rPr lang="en-US" sz="2400">
                <a:solidFill>
                  <a:srgbClr val="0066FF"/>
                </a:solidFill>
                <a:ea typeface="Arial Unicode MS" pitchFamily="34" charset="-128"/>
                <a:cs typeface="Arial Unicode MS" pitchFamily="34" charset="-128"/>
              </a:rPr>
              <a:t>WaterOneFlow</a:t>
            </a:r>
            <a:r>
              <a:rPr lang="en-US" sz="2400">
                <a:solidFill>
                  <a:srgbClr val="000000"/>
                </a:solidFill>
                <a:ea typeface="Arial Unicode MS" pitchFamily="34" charset="-128"/>
                <a:cs typeface="Arial Unicode MS" pitchFamily="34" charset="-128"/>
              </a:rPr>
              <a:t> is a set of web services based on WaterML</a:t>
            </a:r>
          </a:p>
        </p:txBody>
      </p:sp>
    </p:spTree>
    <p:custDataLst>
      <p:tags r:id="rId1"/>
    </p:custDataLst>
  </p:cSld>
  <p:clrMapOvr>
    <a:masterClrMapping/>
  </p:clrMapOvr>
  <p:transition advTm="12516"/>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idx="4294967295"/>
          </p:nvPr>
        </p:nvSpPr>
        <p:spPr>
          <a:xfrm>
            <a:off x="457200" y="274638"/>
            <a:ext cx="8229600" cy="1143000"/>
          </a:xfrm>
        </p:spPr>
        <p:txBody>
          <a:bodyPr/>
          <a:lstStyle/>
          <a:p>
            <a:pPr algn="ctr" eaLnBrk="1" hangingPunct="1"/>
            <a:r>
              <a:rPr lang="en-US" dirty="0" err="1" smtClean="0"/>
              <a:t>WaterML</a:t>
            </a:r>
            <a:r>
              <a:rPr lang="en-US" dirty="0" smtClean="0"/>
              <a:t> as a Web Language</a:t>
            </a:r>
          </a:p>
        </p:txBody>
      </p:sp>
      <p:pic>
        <p:nvPicPr>
          <p:cNvPr id="8195" name="Picture 4"/>
          <p:cNvPicPr>
            <a:picLocks noChangeAspect="1" noChangeArrowheads="1"/>
          </p:cNvPicPr>
          <p:nvPr/>
        </p:nvPicPr>
        <p:blipFill>
          <a:blip r:embed="rId3" cstate="print"/>
          <a:srcRect/>
          <a:stretch>
            <a:fillRect/>
          </a:stretch>
        </p:blipFill>
        <p:spPr bwMode="auto">
          <a:xfrm>
            <a:off x="-152400" y="2286000"/>
            <a:ext cx="9439275" cy="3657600"/>
          </a:xfrm>
          <a:prstGeom prst="rect">
            <a:avLst/>
          </a:prstGeom>
          <a:noFill/>
          <a:ln w="9525">
            <a:noFill/>
            <a:miter lim="800000"/>
            <a:headEnd/>
            <a:tailEnd/>
          </a:ln>
        </p:spPr>
      </p:pic>
      <p:pic>
        <p:nvPicPr>
          <p:cNvPr id="8196" name="Picture 2"/>
          <p:cNvPicPr>
            <a:picLocks noChangeAspect="1" noChangeArrowheads="1"/>
          </p:cNvPicPr>
          <p:nvPr/>
        </p:nvPicPr>
        <p:blipFill>
          <a:blip r:embed="rId4" cstate="print"/>
          <a:srcRect/>
          <a:stretch>
            <a:fillRect/>
          </a:stretch>
        </p:blipFill>
        <p:spPr bwMode="auto">
          <a:xfrm>
            <a:off x="4724400" y="2514600"/>
            <a:ext cx="4419600" cy="2657475"/>
          </a:xfrm>
          <a:prstGeom prst="rect">
            <a:avLst/>
          </a:prstGeom>
          <a:noFill/>
          <a:ln w="9525">
            <a:noFill/>
            <a:miter lim="800000"/>
            <a:headEnd/>
            <a:tailEnd/>
          </a:ln>
        </p:spPr>
      </p:pic>
      <p:sp>
        <p:nvSpPr>
          <p:cNvPr id="8197" name="TextBox 5"/>
          <p:cNvSpPr txBox="1">
            <a:spLocks noChangeArrowheads="1"/>
          </p:cNvSpPr>
          <p:nvPr/>
        </p:nvSpPr>
        <p:spPr bwMode="auto">
          <a:xfrm>
            <a:off x="5638800" y="1447800"/>
            <a:ext cx="2667000" cy="923925"/>
          </a:xfrm>
          <a:prstGeom prst="rect">
            <a:avLst/>
          </a:prstGeom>
          <a:noFill/>
          <a:ln w="9525">
            <a:noFill/>
            <a:miter lim="800000"/>
            <a:headEnd/>
            <a:tailEnd/>
          </a:ln>
        </p:spPr>
        <p:txBody>
          <a:bodyPr>
            <a:spAutoFit/>
          </a:bodyPr>
          <a:lstStyle/>
          <a:p>
            <a:r>
              <a:rPr lang="en-US"/>
              <a:t>Discharge of the San Marcos River at Luling, June 28 - July 18, 2002</a:t>
            </a:r>
          </a:p>
        </p:txBody>
      </p:sp>
      <p:sp>
        <p:nvSpPr>
          <p:cNvPr id="8198" name="TextBox 6"/>
          <p:cNvSpPr txBox="1">
            <a:spLocks noChangeArrowheads="1"/>
          </p:cNvSpPr>
          <p:nvPr/>
        </p:nvSpPr>
        <p:spPr bwMode="auto">
          <a:xfrm>
            <a:off x="381000" y="1600200"/>
            <a:ext cx="4090988" cy="369888"/>
          </a:xfrm>
          <a:prstGeom prst="rect">
            <a:avLst/>
          </a:prstGeom>
          <a:noFill/>
          <a:ln w="9525">
            <a:noFill/>
            <a:miter lim="800000"/>
            <a:headEnd/>
            <a:tailEnd/>
          </a:ln>
        </p:spPr>
        <p:txBody>
          <a:bodyPr wrap="none">
            <a:spAutoFit/>
          </a:bodyPr>
          <a:lstStyle/>
          <a:p>
            <a:r>
              <a:rPr lang="en-US" dirty="0"/>
              <a:t>Streamflow data in </a:t>
            </a:r>
            <a:r>
              <a:rPr lang="en-US" dirty="0" err="1" smtClean="0"/>
              <a:t>WaterML</a:t>
            </a:r>
            <a:r>
              <a:rPr lang="en-US" dirty="0" smtClean="0"/>
              <a:t> language</a:t>
            </a:r>
            <a:endParaRPr lang="en-US" dirty="0"/>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3" name="Picture 5"/>
          <p:cNvPicPr>
            <a:picLocks noChangeAspect="1" noChangeArrowheads="1"/>
          </p:cNvPicPr>
          <p:nvPr/>
        </p:nvPicPr>
        <p:blipFill>
          <a:blip r:embed="rId2" cstate="print"/>
          <a:srcRect/>
          <a:stretch>
            <a:fillRect/>
          </a:stretch>
        </p:blipFill>
        <p:spPr bwMode="auto">
          <a:xfrm>
            <a:off x="76200" y="4800600"/>
            <a:ext cx="2276475" cy="1371600"/>
          </a:xfrm>
          <a:prstGeom prst="rect">
            <a:avLst/>
          </a:prstGeom>
          <a:noFill/>
          <a:ln w="9525">
            <a:noFill/>
            <a:miter lim="800000"/>
            <a:headEnd/>
            <a:tailEnd/>
          </a:ln>
        </p:spPr>
      </p:pic>
      <p:sp>
        <p:nvSpPr>
          <p:cNvPr id="9219" name="Title 1"/>
          <p:cNvSpPr>
            <a:spLocks noGrp="1"/>
          </p:cNvSpPr>
          <p:nvPr>
            <p:ph type="title"/>
          </p:nvPr>
        </p:nvSpPr>
        <p:spPr/>
        <p:txBody>
          <a:bodyPr>
            <a:normAutofit fontScale="90000"/>
          </a:bodyPr>
          <a:lstStyle/>
          <a:p>
            <a:r>
              <a:rPr lang="en-US" smtClean="0"/>
              <a:t>WaterML includes location, variables, and time series  </a:t>
            </a:r>
          </a:p>
        </p:txBody>
      </p:sp>
      <p:pic>
        <p:nvPicPr>
          <p:cNvPr id="9220" name="Picture 2"/>
          <p:cNvPicPr>
            <a:picLocks noChangeAspect="1" noChangeArrowheads="1"/>
          </p:cNvPicPr>
          <p:nvPr/>
        </p:nvPicPr>
        <p:blipFill>
          <a:blip r:embed="rId3" cstate="print"/>
          <a:srcRect/>
          <a:stretch>
            <a:fillRect/>
          </a:stretch>
        </p:blipFill>
        <p:spPr bwMode="auto">
          <a:xfrm>
            <a:off x="2498725" y="1676400"/>
            <a:ext cx="6388100" cy="4953000"/>
          </a:xfrm>
          <a:prstGeom prst="rect">
            <a:avLst/>
          </a:prstGeom>
          <a:noFill/>
          <a:ln w="9525">
            <a:noFill/>
            <a:miter lim="800000"/>
            <a:headEnd/>
            <a:tailEnd/>
          </a:ln>
        </p:spPr>
      </p:pic>
      <p:grpSp>
        <p:nvGrpSpPr>
          <p:cNvPr id="2" name="Group 13"/>
          <p:cNvGrpSpPr>
            <a:grpSpLocks/>
          </p:cNvGrpSpPr>
          <p:nvPr/>
        </p:nvGrpSpPr>
        <p:grpSpPr bwMode="auto">
          <a:xfrm>
            <a:off x="838200" y="2133600"/>
            <a:ext cx="609600" cy="1752600"/>
            <a:chOff x="762000" y="1828800"/>
            <a:chExt cx="609600" cy="1752600"/>
          </a:xfrm>
        </p:grpSpPr>
        <p:sp>
          <p:nvSpPr>
            <p:cNvPr id="5" name="Freeform 4"/>
            <p:cNvSpPr/>
            <p:nvPr/>
          </p:nvSpPr>
          <p:spPr>
            <a:xfrm>
              <a:off x="914400" y="2152650"/>
              <a:ext cx="246063" cy="1352550"/>
            </a:xfrm>
            <a:custGeom>
              <a:avLst/>
              <a:gdLst>
                <a:gd name="connsiteX0" fmla="*/ 258739 w 672712"/>
                <a:gd name="connsiteY0" fmla="*/ 0 h 3699486"/>
                <a:gd name="connsiteX1" fmla="*/ 233339 w 672712"/>
                <a:gd name="connsiteY1" fmla="*/ 38100 h 3699486"/>
                <a:gd name="connsiteX2" fmla="*/ 195239 w 672712"/>
                <a:gd name="connsiteY2" fmla="*/ 76200 h 3699486"/>
                <a:gd name="connsiteX3" fmla="*/ 169839 w 672712"/>
                <a:gd name="connsiteY3" fmla="*/ 127000 h 3699486"/>
                <a:gd name="connsiteX4" fmla="*/ 93639 w 672712"/>
                <a:gd name="connsiteY4" fmla="*/ 228600 h 3699486"/>
                <a:gd name="connsiteX5" fmla="*/ 42839 w 672712"/>
                <a:gd name="connsiteY5" fmla="*/ 330200 h 3699486"/>
                <a:gd name="connsiteX6" fmla="*/ 17439 w 672712"/>
                <a:gd name="connsiteY6" fmla="*/ 381000 h 3699486"/>
                <a:gd name="connsiteX7" fmla="*/ 4739 w 672712"/>
                <a:gd name="connsiteY7" fmla="*/ 431800 h 3699486"/>
                <a:gd name="connsiteX8" fmla="*/ 30139 w 672712"/>
                <a:gd name="connsiteY8" fmla="*/ 787400 h 3699486"/>
                <a:gd name="connsiteX9" fmla="*/ 42839 w 672712"/>
                <a:gd name="connsiteY9" fmla="*/ 825500 h 3699486"/>
                <a:gd name="connsiteX10" fmla="*/ 68239 w 672712"/>
                <a:gd name="connsiteY10" fmla="*/ 889000 h 3699486"/>
                <a:gd name="connsiteX11" fmla="*/ 119039 w 672712"/>
                <a:gd name="connsiteY11" fmla="*/ 965200 h 3699486"/>
                <a:gd name="connsiteX12" fmla="*/ 169839 w 672712"/>
                <a:gd name="connsiteY12" fmla="*/ 1079500 h 3699486"/>
                <a:gd name="connsiteX13" fmla="*/ 220639 w 672712"/>
                <a:gd name="connsiteY13" fmla="*/ 1193800 h 3699486"/>
                <a:gd name="connsiteX14" fmla="*/ 233339 w 672712"/>
                <a:gd name="connsiteY14" fmla="*/ 1231900 h 3699486"/>
                <a:gd name="connsiteX15" fmla="*/ 271439 w 672712"/>
                <a:gd name="connsiteY15" fmla="*/ 1270000 h 3699486"/>
                <a:gd name="connsiteX16" fmla="*/ 296839 w 672712"/>
                <a:gd name="connsiteY16" fmla="*/ 1320800 h 3699486"/>
                <a:gd name="connsiteX17" fmla="*/ 322239 w 672712"/>
                <a:gd name="connsiteY17" fmla="*/ 1358900 h 3699486"/>
                <a:gd name="connsiteX18" fmla="*/ 423839 w 672712"/>
                <a:gd name="connsiteY18" fmla="*/ 1473200 h 3699486"/>
                <a:gd name="connsiteX19" fmla="*/ 449239 w 672712"/>
                <a:gd name="connsiteY19" fmla="*/ 1511300 h 3699486"/>
                <a:gd name="connsiteX20" fmla="*/ 487339 w 672712"/>
                <a:gd name="connsiteY20" fmla="*/ 1562100 h 3699486"/>
                <a:gd name="connsiteX21" fmla="*/ 538139 w 672712"/>
                <a:gd name="connsiteY21" fmla="*/ 1638300 h 3699486"/>
                <a:gd name="connsiteX22" fmla="*/ 563539 w 672712"/>
                <a:gd name="connsiteY22" fmla="*/ 1752600 h 3699486"/>
                <a:gd name="connsiteX23" fmla="*/ 550839 w 672712"/>
                <a:gd name="connsiteY23" fmla="*/ 1968500 h 3699486"/>
                <a:gd name="connsiteX24" fmla="*/ 512739 w 672712"/>
                <a:gd name="connsiteY24" fmla="*/ 2032000 h 3699486"/>
                <a:gd name="connsiteX25" fmla="*/ 449239 w 672712"/>
                <a:gd name="connsiteY25" fmla="*/ 2120900 h 3699486"/>
                <a:gd name="connsiteX26" fmla="*/ 423839 w 672712"/>
                <a:gd name="connsiteY26" fmla="*/ 2159000 h 3699486"/>
                <a:gd name="connsiteX27" fmla="*/ 385739 w 672712"/>
                <a:gd name="connsiteY27" fmla="*/ 2184400 h 3699486"/>
                <a:gd name="connsiteX28" fmla="*/ 360339 w 672712"/>
                <a:gd name="connsiteY28" fmla="*/ 2222500 h 3699486"/>
                <a:gd name="connsiteX29" fmla="*/ 322239 w 672712"/>
                <a:gd name="connsiteY29" fmla="*/ 2247900 h 3699486"/>
                <a:gd name="connsiteX30" fmla="*/ 271439 w 672712"/>
                <a:gd name="connsiteY30" fmla="*/ 2324100 h 3699486"/>
                <a:gd name="connsiteX31" fmla="*/ 207939 w 672712"/>
                <a:gd name="connsiteY31" fmla="*/ 2413000 h 3699486"/>
                <a:gd name="connsiteX32" fmla="*/ 182539 w 672712"/>
                <a:gd name="connsiteY32" fmla="*/ 2527300 h 3699486"/>
                <a:gd name="connsiteX33" fmla="*/ 169839 w 672712"/>
                <a:gd name="connsiteY33" fmla="*/ 2654300 h 3699486"/>
                <a:gd name="connsiteX34" fmla="*/ 195239 w 672712"/>
                <a:gd name="connsiteY34" fmla="*/ 3073400 h 3699486"/>
                <a:gd name="connsiteX35" fmla="*/ 207939 w 672712"/>
                <a:gd name="connsiteY35" fmla="*/ 3124200 h 3699486"/>
                <a:gd name="connsiteX36" fmla="*/ 258739 w 672712"/>
                <a:gd name="connsiteY36" fmla="*/ 3200400 h 3699486"/>
                <a:gd name="connsiteX37" fmla="*/ 284139 w 672712"/>
                <a:gd name="connsiteY37" fmla="*/ 3238500 h 3699486"/>
                <a:gd name="connsiteX38" fmla="*/ 347639 w 672712"/>
                <a:gd name="connsiteY38" fmla="*/ 3340100 h 3699486"/>
                <a:gd name="connsiteX39" fmla="*/ 398439 w 672712"/>
                <a:gd name="connsiteY39" fmla="*/ 3416300 h 3699486"/>
                <a:gd name="connsiteX40" fmla="*/ 474639 w 672712"/>
                <a:gd name="connsiteY40" fmla="*/ 3530600 h 3699486"/>
                <a:gd name="connsiteX41" fmla="*/ 576239 w 672712"/>
                <a:gd name="connsiteY41" fmla="*/ 3644900 h 3699486"/>
                <a:gd name="connsiteX42" fmla="*/ 614339 w 672712"/>
                <a:gd name="connsiteY42" fmla="*/ 3670300 h 3699486"/>
                <a:gd name="connsiteX43" fmla="*/ 665139 w 672712"/>
                <a:gd name="connsiteY43" fmla="*/ 3695700 h 369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72712" h="3699486">
                  <a:moveTo>
                    <a:pt x="258739" y="0"/>
                  </a:moveTo>
                  <a:cubicBezTo>
                    <a:pt x="250272" y="12700"/>
                    <a:pt x="243110" y="26374"/>
                    <a:pt x="233339" y="38100"/>
                  </a:cubicBezTo>
                  <a:cubicBezTo>
                    <a:pt x="221841" y="51898"/>
                    <a:pt x="205678" y="61585"/>
                    <a:pt x="195239" y="76200"/>
                  </a:cubicBezTo>
                  <a:cubicBezTo>
                    <a:pt x="184235" y="91606"/>
                    <a:pt x="180341" y="111248"/>
                    <a:pt x="169839" y="127000"/>
                  </a:cubicBezTo>
                  <a:cubicBezTo>
                    <a:pt x="146357" y="162223"/>
                    <a:pt x="112571" y="190736"/>
                    <a:pt x="93639" y="228600"/>
                  </a:cubicBezTo>
                  <a:lnTo>
                    <a:pt x="42839" y="330200"/>
                  </a:lnTo>
                  <a:cubicBezTo>
                    <a:pt x="34372" y="347133"/>
                    <a:pt x="22031" y="362633"/>
                    <a:pt x="17439" y="381000"/>
                  </a:cubicBezTo>
                  <a:lnTo>
                    <a:pt x="4739" y="431800"/>
                  </a:lnTo>
                  <a:cubicBezTo>
                    <a:pt x="10817" y="571592"/>
                    <a:pt x="0" y="666845"/>
                    <a:pt x="30139" y="787400"/>
                  </a:cubicBezTo>
                  <a:cubicBezTo>
                    <a:pt x="33386" y="800387"/>
                    <a:pt x="38139" y="812965"/>
                    <a:pt x="42839" y="825500"/>
                  </a:cubicBezTo>
                  <a:cubicBezTo>
                    <a:pt x="50844" y="846846"/>
                    <a:pt x="57323" y="868986"/>
                    <a:pt x="68239" y="889000"/>
                  </a:cubicBezTo>
                  <a:cubicBezTo>
                    <a:pt x="82857" y="915800"/>
                    <a:pt x="109386" y="936240"/>
                    <a:pt x="119039" y="965200"/>
                  </a:cubicBezTo>
                  <a:cubicBezTo>
                    <a:pt x="149266" y="1055880"/>
                    <a:pt x="129587" y="1019123"/>
                    <a:pt x="169839" y="1079500"/>
                  </a:cubicBezTo>
                  <a:cubicBezTo>
                    <a:pt x="194074" y="1176441"/>
                    <a:pt x="165712" y="1083946"/>
                    <a:pt x="220639" y="1193800"/>
                  </a:cubicBezTo>
                  <a:cubicBezTo>
                    <a:pt x="226626" y="1205774"/>
                    <a:pt x="225913" y="1220761"/>
                    <a:pt x="233339" y="1231900"/>
                  </a:cubicBezTo>
                  <a:cubicBezTo>
                    <a:pt x="243302" y="1246844"/>
                    <a:pt x="261000" y="1255385"/>
                    <a:pt x="271439" y="1270000"/>
                  </a:cubicBezTo>
                  <a:cubicBezTo>
                    <a:pt x="282443" y="1285406"/>
                    <a:pt x="287446" y="1304362"/>
                    <a:pt x="296839" y="1320800"/>
                  </a:cubicBezTo>
                  <a:cubicBezTo>
                    <a:pt x="304412" y="1334052"/>
                    <a:pt x="313367" y="1346480"/>
                    <a:pt x="322239" y="1358900"/>
                  </a:cubicBezTo>
                  <a:cubicBezTo>
                    <a:pt x="394590" y="1460192"/>
                    <a:pt x="322334" y="1357194"/>
                    <a:pt x="423839" y="1473200"/>
                  </a:cubicBezTo>
                  <a:cubicBezTo>
                    <a:pt x="433890" y="1484687"/>
                    <a:pt x="440367" y="1498880"/>
                    <a:pt x="449239" y="1511300"/>
                  </a:cubicBezTo>
                  <a:cubicBezTo>
                    <a:pt x="461542" y="1528524"/>
                    <a:pt x="475201" y="1544760"/>
                    <a:pt x="487339" y="1562100"/>
                  </a:cubicBezTo>
                  <a:cubicBezTo>
                    <a:pt x="504845" y="1587109"/>
                    <a:pt x="538139" y="1638300"/>
                    <a:pt x="538139" y="1638300"/>
                  </a:cubicBezTo>
                  <a:cubicBezTo>
                    <a:pt x="543037" y="1657892"/>
                    <a:pt x="563539" y="1736477"/>
                    <a:pt x="563539" y="1752600"/>
                  </a:cubicBezTo>
                  <a:cubicBezTo>
                    <a:pt x="563539" y="1824691"/>
                    <a:pt x="563735" y="1897572"/>
                    <a:pt x="550839" y="1968500"/>
                  </a:cubicBezTo>
                  <a:cubicBezTo>
                    <a:pt x="546423" y="1992786"/>
                    <a:pt x="525822" y="2011068"/>
                    <a:pt x="512739" y="2032000"/>
                  </a:cubicBezTo>
                  <a:cubicBezTo>
                    <a:pt x="482809" y="2079888"/>
                    <a:pt x="486497" y="2068739"/>
                    <a:pt x="449239" y="2120900"/>
                  </a:cubicBezTo>
                  <a:cubicBezTo>
                    <a:pt x="440367" y="2133320"/>
                    <a:pt x="434632" y="2148207"/>
                    <a:pt x="423839" y="2159000"/>
                  </a:cubicBezTo>
                  <a:cubicBezTo>
                    <a:pt x="413046" y="2169793"/>
                    <a:pt x="398439" y="2175933"/>
                    <a:pt x="385739" y="2184400"/>
                  </a:cubicBezTo>
                  <a:cubicBezTo>
                    <a:pt x="377272" y="2197100"/>
                    <a:pt x="371132" y="2211707"/>
                    <a:pt x="360339" y="2222500"/>
                  </a:cubicBezTo>
                  <a:cubicBezTo>
                    <a:pt x="349546" y="2233293"/>
                    <a:pt x="332290" y="2236413"/>
                    <a:pt x="322239" y="2247900"/>
                  </a:cubicBezTo>
                  <a:cubicBezTo>
                    <a:pt x="302137" y="2270874"/>
                    <a:pt x="289755" y="2299678"/>
                    <a:pt x="271439" y="2324100"/>
                  </a:cubicBezTo>
                  <a:cubicBezTo>
                    <a:pt x="224181" y="2387111"/>
                    <a:pt x="245080" y="2357288"/>
                    <a:pt x="207939" y="2413000"/>
                  </a:cubicBezTo>
                  <a:cubicBezTo>
                    <a:pt x="199316" y="2447492"/>
                    <a:pt x="187146" y="2492750"/>
                    <a:pt x="182539" y="2527300"/>
                  </a:cubicBezTo>
                  <a:cubicBezTo>
                    <a:pt x="176916" y="2569471"/>
                    <a:pt x="174072" y="2611967"/>
                    <a:pt x="169839" y="2654300"/>
                  </a:cubicBezTo>
                  <a:cubicBezTo>
                    <a:pt x="177131" y="2851196"/>
                    <a:pt x="165167" y="2923041"/>
                    <a:pt x="195239" y="3073400"/>
                  </a:cubicBezTo>
                  <a:cubicBezTo>
                    <a:pt x="198662" y="3090516"/>
                    <a:pt x="200133" y="3108588"/>
                    <a:pt x="207939" y="3124200"/>
                  </a:cubicBezTo>
                  <a:cubicBezTo>
                    <a:pt x="221591" y="3151504"/>
                    <a:pt x="241806" y="3175000"/>
                    <a:pt x="258739" y="3200400"/>
                  </a:cubicBezTo>
                  <a:cubicBezTo>
                    <a:pt x="267206" y="3213100"/>
                    <a:pt x="277313" y="3224848"/>
                    <a:pt x="284139" y="3238500"/>
                  </a:cubicBezTo>
                  <a:cubicBezTo>
                    <a:pt x="319005" y="3308232"/>
                    <a:pt x="298180" y="3274154"/>
                    <a:pt x="347639" y="3340100"/>
                  </a:cubicBezTo>
                  <a:cubicBezTo>
                    <a:pt x="371928" y="3412966"/>
                    <a:pt x="342945" y="3344951"/>
                    <a:pt x="398439" y="3416300"/>
                  </a:cubicBezTo>
                  <a:lnTo>
                    <a:pt x="474639" y="3530600"/>
                  </a:lnTo>
                  <a:cubicBezTo>
                    <a:pt x="505178" y="3576409"/>
                    <a:pt x="524043" y="3610103"/>
                    <a:pt x="576239" y="3644900"/>
                  </a:cubicBezTo>
                  <a:cubicBezTo>
                    <a:pt x="588939" y="3653367"/>
                    <a:pt x="600687" y="3663474"/>
                    <a:pt x="614339" y="3670300"/>
                  </a:cubicBezTo>
                  <a:cubicBezTo>
                    <a:pt x="672712" y="3699486"/>
                    <a:pt x="636447" y="3667008"/>
                    <a:pt x="665139" y="3695700"/>
                  </a:cubicBezTo>
                </a:path>
              </a:pathLst>
            </a:cu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en-US"/>
            </a:p>
          </p:txBody>
        </p:sp>
        <p:sp>
          <p:nvSpPr>
            <p:cNvPr id="8" name="Oval 7"/>
            <p:cNvSpPr/>
            <p:nvPr/>
          </p:nvSpPr>
          <p:spPr>
            <a:xfrm>
              <a:off x="990600" y="2533650"/>
              <a:ext cx="152400" cy="152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2" name="Rectangle 11"/>
            <p:cNvSpPr/>
            <p:nvPr/>
          </p:nvSpPr>
          <p:spPr>
            <a:xfrm>
              <a:off x="838200" y="3048000"/>
              <a:ext cx="5334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3" name="Rectangle 12"/>
            <p:cNvSpPr/>
            <p:nvPr/>
          </p:nvSpPr>
          <p:spPr>
            <a:xfrm>
              <a:off x="762000" y="1828800"/>
              <a:ext cx="5334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grpSp>
      <p:pic>
        <p:nvPicPr>
          <p:cNvPr id="22532" name="Picture 4" descr="C:\Documents and Settings\CRWRUser\Local Settings\Temporary Internet Files\Content.IE5\8ZZHPJ77\MPj04037120000[1].jpg"/>
          <p:cNvPicPr>
            <a:picLocks noChangeAspect="1" noChangeArrowheads="1"/>
          </p:cNvPicPr>
          <p:nvPr/>
        </p:nvPicPr>
        <p:blipFill>
          <a:blip r:embed="rId4" cstate="print"/>
          <a:srcRect/>
          <a:stretch>
            <a:fillRect/>
          </a:stretch>
        </p:blipFill>
        <p:spPr bwMode="auto">
          <a:xfrm>
            <a:off x="838200" y="3505200"/>
            <a:ext cx="765175" cy="957263"/>
          </a:xfrm>
          <a:prstGeom prst="rect">
            <a:avLst/>
          </a:prstGeom>
          <a:noFill/>
          <a:ln w="9525">
            <a:noFill/>
            <a:miter lim="800000"/>
            <a:headEnd/>
            <a:tailEnd/>
          </a:ln>
        </p:spPr>
      </p:pic>
      <p:grpSp>
        <p:nvGrpSpPr>
          <p:cNvPr id="3" name="Group 27"/>
          <p:cNvGrpSpPr>
            <a:grpSpLocks/>
          </p:cNvGrpSpPr>
          <p:nvPr/>
        </p:nvGrpSpPr>
        <p:grpSpPr bwMode="auto">
          <a:xfrm>
            <a:off x="1828800" y="2590800"/>
            <a:ext cx="6248400" cy="914400"/>
            <a:chOff x="1828800" y="2590800"/>
            <a:chExt cx="6248400" cy="914400"/>
          </a:xfrm>
        </p:grpSpPr>
        <p:grpSp>
          <p:nvGrpSpPr>
            <p:cNvPr id="4" name="Group 18"/>
            <p:cNvGrpSpPr>
              <a:grpSpLocks/>
            </p:cNvGrpSpPr>
            <p:nvPr/>
          </p:nvGrpSpPr>
          <p:grpSpPr bwMode="auto">
            <a:xfrm>
              <a:off x="1828800" y="2590800"/>
              <a:ext cx="5257800" cy="914400"/>
              <a:chOff x="1828800" y="2590800"/>
              <a:chExt cx="5257800" cy="914400"/>
            </a:xfrm>
          </p:grpSpPr>
          <p:sp>
            <p:nvSpPr>
              <p:cNvPr id="9" name="Rounded Rectangle 8"/>
              <p:cNvSpPr/>
              <p:nvPr/>
            </p:nvSpPr>
            <p:spPr>
              <a:xfrm>
                <a:off x="2590800" y="2590800"/>
                <a:ext cx="4495800" cy="914400"/>
              </a:xfrm>
              <a:prstGeom prst="roundRect">
                <a:avLst/>
              </a:prstGeom>
              <a:solidFill>
                <a:srgbClr val="FFC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6" name="Straight Connector 15"/>
              <p:cNvCxnSpPr/>
              <p:nvPr/>
            </p:nvCxnSpPr>
            <p:spPr>
              <a:xfrm>
                <a:off x="1828800" y="3048000"/>
                <a:ext cx="6096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9235" name="TextBox 24"/>
            <p:cNvSpPr txBox="1">
              <a:spLocks noChangeArrowheads="1"/>
            </p:cNvSpPr>
            <p:nvPr/>
          </p:nvSpPr>
          <p:spPr bwMode="auto">
            <a:xfrm>
              <a:off x="7097445" y="2819400"/>
              <a:ext cx="979755" cy="369332"/>
            </a:xfrm>
            <a:prstGeom prst="rect">
              <a:avLst/>
            </a:prstGeom>
            <a:noFill/>
            <a:ln w="9525">
              <a:noFill/>
              <a:miter lim="800000"/>
              <a:headEnd/>
              <a:tailEnd/>
            </a:ln>
          </p:spPr>
          <p:txBody>
            <a:bodyPr wrap="none">
              <a:spAutoFit/>
            </a:bodyPr>
            <a:lstStyle/>
            <a:p>
              <a:r>
                <a:rPr lang="en-US"/>
                <a:t>location</a:t>
              </a:r>
            </a:p>
          </p:txBody>
        </p:sp>
      </p:grpSp>
      <p:grpSp>
        <p:nvGrpSpPr>
          <p:cNvPr id="6" name="Group 28"/>
          <p:cNvGrpSpPr>
            <a:grpSpLocks/>
          </p:cNvGrpSpPr>
          <p:nvPr/>
        </p:nvGrpSpPr>
        <p:grpSpPr bwMode="auto">
          <a:xfrm>
            <a:off x="1828800" y="3505200"/>
            <a:ext cx="6249988" cy="990600"/>
            <a:chOff x="1828800" y="3505200"/>
            <a:chExt cx="6250379" cy="990600"/>
          </a:xfrm>
        </p:grpSpPr>
        <p:grpSp>
          <p:nvGrpSpPr>
            <p:cNvPr id="7" name="Group 22"/>
            <p:cNvGrpSpPr>
              <a:grpSpLocks/>
            </p:cNvGrpSpPr>
            <p:nvPr/>
          </p:nvGrpSpPr>
          <p:grpSpPr bwMode="auto">
            <a:xfrm>
              <a:off x="1828800" y="3505200"/>
              <a:ext cx="5257800" cy="990600"/>
              <a:chOff x="1828800" y="3505200"/>
              <a:chExt cx="5257800" cy="990600"/>
            </a:xfrm>
          </p:grpSpPr>
          <p:sp>
            <p:nvSpPr>
              <p:cNvPr id="10" name="Rounded Rectangle 9"/>
              <p:cNvSpPr/>
              <p:nvPr/>
            </p:nvSpPr>
            <p:spPr>
              <a:xfrm>
                <a:off x="2590848" y="3505200"/>
                <a:ext cx="4496081" cy="990600"/>
              </a:xfrm>
              <a:prstGeom prst="roundRect">
                <a:avLst/>
              </a:prstGeom>
              <a:solidFill>
                <a:srgbClr val="92D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7" name="Straight Connector 16"/>
              <p:cNvCxnSpPr/>
              <p:nvPr/>
            </p:nvCxnSpPr>
            <p:spPr>
              <a:xfrm>
                <a:off x="1828800" y="3962400"/>
                <a:ext cx="609638" cy="1588"/>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9231" name="TextBox 25"/>
            <p:cNvSpPr txBox="1">
              <a:spLocks noChangeArrowheads="1"/>
            </p:cNvSpPr>
            <p:nvPr/>
          </p:nvSpPr>
          <p:spPr bwMode="auto">
            <a:xfrm>
              <a:off x="7086600" y="3745468"/>
              <a:ext cx="992579" cy="369332"/>
            </a:xfrm>
            <a:prstGeom prst="rect">
              <a:avLst/>
            </a:prstGeom>
            <a:noFill/>
            <a:ln w="9525">
              <a:noFill/>
              <a:miter lim="800000"/>
              <a:headEnd/>
              <a:tailEnd/>
            </a:ln>
          </p:spPr>
          <p:txBody>
            <a:bodyPr wrap="none">
              <a:spAutoFit/>
            </a:bodyPr>
            <a:lstStyle/>
            <a:p>
              <a:r>
                <a:rPr lang="en-US"/>
                <a:t>variable</a:t>
              </a:r>
            </a:p>
          </p:txBody>
        </p:sp>
      </p:grpSp>
      <p:grpSp>
        <p:nvGrpSpPr>
          <p:cNvPr id="14" name="Group 29"/>
          <p:cNvGrpSpPr>
            <a:grpSpLocks/>
          </p:cNvGrpSpPr>
          <p:nvPr/>
        </p:nvGrpSpPr>
        <p:grpSpPr bwMode="auto">
          <a:xfrm>
            <a:off x="1828800" y="4495800"/>
            <a:ext cx="6557963" cy="1828800"/>
            <a:chOff x="1828800" y="4495800"/>
            <a:chExt cx="6558156" cy="1828800"/>
          </a:xfrm>
        </p:grpSpPr>
        <p:grpSp>
          <p:nvGrpSpPr>
            <p:cNvPr id="15" name="Group 23"/>
            <p:cNvGrpSpPr>
              <a:grpSpLocks/>
            </p:cNvGrpSpPr>
            <p:nvPr/>
          </p:nvGrpSpPr>
          <p:grpSpPr bwMode="auto">
            <a:xfrm>
              <a:off x="1828800" y="4495800"/>
              <a:ext cx="5257800" cy="1828800"/>
              <a:chOff x="1828800" y="4495800"/>
              <a:chExt cx="5257800" cy="1828800"/>
            </a:xfrm>
          </p:grpSpPr>
          <p:sp>
            <p:nvSpPr>
              <p:cNvPr id="11" name="Rounded Rectangle 10"/>
              <p:cNvSpPr/>
              <p:nvPr/>
            </p:nvSpPr>
            <p:spPr>
              <a:xfrm>
                <a:off x="2590822" y="4495800"/>
                <a:ext cx="4495933" cy="1828800"/>
              </a:xfrm>
              <a:prstGeom prst="roundRect">
                <a:avLst/>
              </a:prstGeom>
              <a:solidFill>
                <a:srgbClr val="0070C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8" name="Straight Connector 17"/>
              <p:cNvCxnSpPr/>
              <p:nvPr/>
            </p:nvCxnSpPr>
            <p:spPr>
              <a:xfrm>
                <a:off x="1828800" y="5334000"/>
                <a:ext cx="609618" cy="1588"/>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9227" name="TextBox 26"/>
            <p:cNvSpPr txBox="1">
              <a:spLocks noChangeArrowheads="1"/>
            </p:cNvSpPr>
            <p:nvPr/>
          </p:nvSpPr>
          <p:spPr bwMode="auto">
            <a:xfrm>
              <a:off x="7086600" y="5181600"/>
              <a:ext cx="1300356" cy="369332"/>
            </a:xfrm>
            <a:prstGeom prst="rect">
              <a:avLst/>
            </a:prstGeom>
            <a:noFill/>
            <a:ln w="9525">
              <a:noFill/>
              <a:miter lim="800000"/>
              <a:headEnd/>
              <a:tailEnd/>
            </a:ln>
          </p:spPr>
          <p:txBody>
            <a:bodyPr wrap="none">
              <a:spAutoFit/>
            </a:bodyPr>
            <a:lstStyle/>
            <a:p>
              <a:r>
                <a:rPr lang="en-US"/>
                <a:t>time series</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22532"/>
                                        </p:tgtEl>
                                        <p:attrNameLst>
                                          <p:attrName>style.visibility</p:attrName>
                                        </p:attrNameLst>
                                      </p:cBhvr>
                                      <p:to>
                                        <p:strVal val="visible"/>
                                      </p:to>
                                    </p:set>
                                    <p:anim calcmode="lin" valueType="num">
                                      <p:cBhvr>
                                        <p:cTn id="17" dur="500" fill="hold"/>
                                        <p:tgtEl>
                                          <p:spTgt spid="22532"/>
                                        </p:tgtEl>
                                        <p:attrNameLst>
                                          <p:attrName>ppt_w</p:attrName>
                                        </p:attrNameLst>
                                      </p:cBhvr>
                                      <p:tavLst>
                                        <p:tav tm="0">
                                          <p:val>
                                            <p:fltVal val="0"/>
                                          </p:val>
                                        </p:tav>
                                        <p:tav tm="100000">
                                          <p:val>
                                            <p:strVal val="#ppt_w"/>
                                          </p:val>
                                        </p:tav>
                                      </p:tavLst>
                                    </p:anim>
                                    <p:anim calcmode="lin" valueType="num">
                                      <p:cBhvr>
                                        <p:cTn id="18" dur="500" fill="hold"/>
                                        <p:tgtEl>
                                          <p:spTgt spid="22532"/>
                                        </p:tgtEl>
                                        <p:attrNameLst>
                                          <p:attrName>ppt_h</p:attrName>
                                        </p:attrNameLst>
                                      </p:cBhvr>
                                      <p:tavLst>
                                        <p:tav tm="0">
                                          <p:val>
                                            <p:fltVal val="0"/>
                                          </p:val>
                                        </p:tav>
                                        <p:tav tm="100000">
                                          <p:val>
                                            <p:strVal val="#ppt_h"/>
                                          </p:val>
                                        </p:tav>
                                      </p:tavLst>
                                    </p:anim>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22533"/>
                                        </p:tgtEl>
                                        <p:attrNameLst>
                                          <p:attrName>style.visibility</p:attrName>
                                        </p:attrNameLst>
                                      </p:cBhvr>
                                      <p:to>
                                        <p:strVal val="visible"/>
                                      </p:to>
                                    </p:set>
                                    <p:anim calcmode="lin" valueType="num">
                                      <p:cBhvr>
                                        <p:cTn id="27" dur="500" fill="hold"/>
                                        <p:tgtEl>
                                          <p:spTgt spid="22533"/>
                                        </p:tgtEl>
                                        <p:attrNameLst>
                                          <p:attrName>ppt_w</p:attrName>
                                        </p:attrNameLst>
                                      </p:cBhvr>
                                      <p:tavLst>
                                        <p:tav tm="0">
                                          <p:val>
                                            <p:fltVal val="0"/>
                                          </p:val>
                                        </p:tav>
                                        <p:tav tm="100000">
                                          <p:val>
                                            <p:strVal val="#ppt_w"/>
                                          </p:val>
                                        </p:tav>
                                      </p:tavLst>
                                    </p:anim>
                                    <p:anim calcmode="lin" valueType="num">
                                      <p:cBhvr>
                                        <p:cTn id="28" dur="500" fill="hold"/>
                                        <p:tgtEl>
                                          <p:spTgt spid="22533"/>
                                        </p:tgtEl>
                                        <p:attrNameLst>
                                          <p:attrName>ppt_h</p:attrName>
                                        </p:attrNameLst>
                                      </p:cBhvr>
                                      <p:tavLst>
                                        <p:tav tm="0">
                                          <p:val>
                                            <p:fltVal val="0"/>
                                          </p:val>
                                        </p:tav>
                                        <p:tav tm="100000">
                                          <p:val>
                                            <p:strVal val="#ppt_h"/>
                                          </p:val>
                                        </p:tav>
                                      </p:tavLst>
                                    </p:anim>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sz="4000"/>
              <a:t>Hydroseek</a:t>
            </a:r>
            <a:br>
              <a:rPr lang="en-US" sz="4000"/>
            </a:br>
            <a:r>
              <a:rPr lang="en-US" sz="2400">
                <a:hlinkClick r:id="rId3"/>
              </a:rPr>
              <a:t>http://www.hydroseek.org</a:t>
            </a:r>
            <a:r>
              <a:rPr lang="en-US" sz="4000"/>
              <a:t> </a:t>
            </a:r>
          </a:p>
        </p:txBody>
      </p:sp>
      <p:pic>
        <p:nvPicPr>
          <p:cNvPr id="55299" name="Picture 3"/>
          <p:cNvPicPr>
            <a:picLocks noChangeAspect="1" noChangeArrowheads="1"/>
          </p:cNvPicPr>
          <p:nvPr/>
        </p:nvPicPr>
        <p:blipFill>
          <a:blip r:embed="rId4" cstate="print"/>
          <a:srcRect/>
          <a:stretch>
            <a:fillRect/>
          </a:stretch>
        </p:blipFill>
        <p:spPr bwMode="auto">
          <a:xfrm>
            <a:off x="381000" y="1524000"/>
            <a:ext cx="8464550" cy="5187950"/>
          </a:xfrm>
          <a:prstGeom prst="rect">
            <a:avLst/>
          </a:prstGeom>
          <a:noFill/>
          <a:ln w="9525">
            <a:noFill/>
            <a:miter lim="800000"/>
            <a:headEnd/>
            <a:tailEnd/>
          </a:ln>
        </p:spPr>
      </p:pic>
      <p:sp>
        <p:nvSpPr>
          <p:cNvPr id="55300" name="Text Box 4"/>
          <p:cNvSpPr txBox="1">
            <a:spLocks noChangeArrowheads="1"/>
          </p:cNvSpPr>
          <p:nvPr/>
        </p:nvSpPr>
        <p:spPr bwMode="auto">
          <a:xfrm>
            <a:off x="914400" y="5943600"/>
            <a:ext cx="7467600" cy="650875"/>
          </a:xfrm>
          <a:prstGeom prst="rect">
            <a:avLst/>
          </a:prstGeom>
          <a:solidFill>
            <a:schemeClr val="bg1"/>
          </a:solidFill>
          <a:ln w="9525">
            <a:solidFill>
              <a:srgbClr val="FF3300"/>
            </a:solidFill>
            <a:miter lim="800000"/>
            <a:headEnd/>
            <a:tailEnd/>
          </a:ln>
        </p:spPr>
        <p:txBody>
          <a:bodyPr>
            <a:spAutoFit/>
          </a:bodyPr>
          <a:lstStyle/>
          <a:p>
            <a:pPr algn="ctr"/>
            <a:r>
              <a:rPr lang="en-US">
                <a:latin typeface="Calibri" pitchFamily="34" charset="0"/>
              </a:rPr>
              <a:t>Supports search by location and type of data across multiple observation networks including NWIS and Storet</a:t>
            </a:r>
          </a:p>
        </p:txBody>
      </p:sp>
      <p:sp>
        <p:nvSpPr>
          <p:cNvPr id="55301" name="Text Box 5"/>
          <p:cNvSpPr txBox="1">
            <a:spLocks noChangeArrowheads="1"/>
          </p:cNvSpPr>
          <p:nvPr/>
        </p:nvSpPr>
        <p:spPr bwMode="auto">
          <a:xfrm>
            <a:off x="381000" y="990600"/>
            <a:ext cx="2136775" cy="376238"/>
          </a:xfrm>
          <a:prstGeom prst="rect">
            <a:avLst/>
          </a:prstGeom>
          <a:noFill/>
          <a:ln w="9525">
            <a:solidFill>
              <a:schemeClr val="tx1"/>
            </a:solidFill>
            <a:miter lim="800000"/>
            <a:headEnd/>
            <a:tailEnd/>
          </a:ln>
        </p:spPr>
        <p:txBody>
          <a:bodyPr wrap="none">
            <a:spAutoFit/>
          </a:bodyPr>
          <a:lstStyle/>
          <a:p>
            <a:r>
              <a:rPr lang="en-US">
                <a:latin typeface="Calibri" pitchFamily="34" charset="0"/>
              </a:rPr>
              <a:t>Bora Beran, Drexel</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57200" y="0"/>
            <a:ext cx="8229600" cy="1295400"/>
          </a:xfrm>
        </p:spPr>
        <p:txBody>
          <a:bodyPr/>
          <a:lstStyle/>
          <a:p>
            <a:pPr eaLnBrk="1" hangingPunct="1"/>
            <a:r>
              <a:rPr lang="en-US" sz="3200" smtClean="0"/>
              <a:t>Direct analysis from your favorite analysis environment. e.g. Excel</a:t>
            </a:r>
          </a:p>
        </p:txBody>
      </p:sp>
      <p:pic>
        <p:nvPicPr>
          <p:cNvPr id="56323" name="Picture 4"/>
          <p:cNvPicPr>
            <a:picLocks noChangeAspect="1" noChangeArrowheads="1"/>
          </p:cNvPicPr>
          <p:nvPr/>
        </p:nvPicPr>
        <p:blipFill>
          <a:blip r:embed="rId2" cstate="print"/>
          <a:srcRect/>
          <a:stretch>
            <a:fillRect/>
          </a:stretch>
        </p:blipFill>
        <p:spPr bwMode="auto">
          <a:xfrm>
            <a:off x="163513" y="1371600"/>
            <a:ext cx="6096000" cy="4424363"/>
          </a:xfrm>
          <a:prstGeom prst="rect">
            <a:avLst/>
          </a:prstGeom>
          <a:noFill/>
          <a:ln w="9525">
            <a:noFill/>
            <a:miter lim="800000"/>
            <a:headEnd/>
            <a:tailEnd/>
          </a:ln>
        </p:spPr>
      </p:pic>
      <p:pic>
        <p:nvPicPr>
          <p:cNvPr id="56324" name="Picture 5"/>
          <p:cNvPicPr>
            <a:picLocks noChangeAspect="1" noChangeArrowheads="1"/>
          </p:cNvPicPr>
          <p:nvPr/>
        </p:nvPicPr>
        <p:blipFill>
          <a:blip r:embed="rId3" cstate="print"/>
          <a:srcRect/>
          <a:stretch>
            <a:fillRect/>
          </a:stretch>
        </p:blipFill>
        <p:spPr bwMode="auto">
          <a:xfrm>
            <a:off x="4575175" y="3200400"/>
            <a:ext cx="4191000" cy="3392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cstate="print"/>
          <a:srcRect t="20908"/>
          <a:stretch>
            <a:fillRect/>
          </a:stretch>
        </p:blipFill>
        <p:spPr bwMode="auto">
          <a:xfrm>
            <a:off x="142875" y="3927475"/>
            <a:ext cx="8809038" cy="2930525"/>
          </a:xfrm>
          <a:prstGeom prst="rect">
            <a:avLst/>
          </a:prstGeom>
          <a:noFill/>
          <a:ln w="9525">
            <a:noFill/>
            <a:miter lim="800000"/>
            <a:headEnd/>
            <a:tailEnd/>
          </a:ln>
        </p:spPr>
      </p:pic>
      <p:sp>
        <p:nvSpPr>
          <p:cNvPr id="57347" name="Rectangle 3"/>
          <p:cNvSpPr>
            <a:spLocks noChangeArrowheads="1"/>
          </p:cNvSpPr>
          <p:nvPr/>
        </p:nvSpPr>
        <p:spPr bwMode="auto">
          <a:xfrm>
            <a:off x="1676400" y="3522663"/>
            <a:ext cx="6904038" cy="396875"/>
          </a:xfrm>
          <a:prstGeom prst="rect">
            <a:avLst/>
          </a:prstGeom>
          <a:solidFill>
            <a:srgbClr val="FFFF00">
              <a:alpha val="81175"/>
            </a:srgbClr>
          </a:solidFill>
          <a:ln w="9525">
            <a:noFill/>
            <a:miter lim="800000"/>
            <a:headEnd/>
            <a:tailEnd/>
          </a:ln>
        </p:spPr>
        <p:txBody>
          <a:bodyPr wrap="none" anchor="ctr"/>
          <a:lstStyle/>
          <a:p>
            <a:pPr eaLnBrk="0" hangingPunct="0"/>
            <a:endParaRPr lang="en-US" sz="1600" b="1" i="1">
              <a:solidFill>
                <a:srgbClr val="000000"/>
              </a:solidFill>
              <a:latin typeface="Helvetica" pitchFamily="34" charset="0"/>
            </a:endParaRPr>
          </a:p>
        </p:txBody>
      </p:sp>
      <p:sp>
        <p:nvSpPr>
          <p:cNvPr id="57348" name="Rectangle 4"/>
          <p:cNvSpPr>
            <a:spLocks noGrp="1" noChangeArrowheads="1"/>
          </p:cNvSpPr>
          <p:nvPr>
            <p:ph type="title"/>
          </p:nvPr>
        </p:nvSpPr>
        <p:spPr>
          <a:xfrm>
            <a:off x="0" y="76200"/>
            <a:ext cx="7586663" cy="685800"/>
          </a:xfrm>
        </p:spPr>
        <p:txBody>
          <a:bodyPr lIns="91403" tIns="45703" rIns="91403" bIns="45703">
            <a:normAutofit fontScale="90000"/>
          </a:bodyPr>
          <a:lstStyle/>
          <a:p>
            <a:pPr eaLnBrk="1" hangingPunct="1"/>
            <a:r>
              <a:rPr lang="en-US" sz="2800" smtClean="0"/>
              <a:t>Direct analysis from your favorite analysis environment. e.g.  Matlab</a:t>
            </a:r>
          </a:p>
        </p:txBody>
      </p:sp>
      <p:sp>
        <p:nvSpPr>
          <p:cNvPr id="57349" name="Rectangle 5"/>
          <p:cNvSpPr>
            <a:spLocks noChangeArrowheads="1"/>
          </p:cNvSpPr>
          <p:nvPr/>
        </p:nvSpPr>
        <p:spPr bwMode="auto">
          <a:xfrm>
            <a:off x="241300" y="1182688"/>
            <a:ext cx="8677275" cy="587375"/>
          </a:xfrm>
          <a:prstGeom prst="rect">
            <a:avLst/>
          </a:prstGeom>
          <a:solidFill>
            <a:srgbClr val="FFFF00">
              <a:alpha val="81175"/>
            </a:srgbClr>
          </a:solidFill>
          <a:ln w="9525">
            <a:noFill/>
            <a:miter lim="800000"/>
            <a:headEnd/>
            <a:tailEnd/>
          </a:ln>
        </p:spPr>
        <p:txBody>
          <a:bodyPr wrap="none" anchor="ctr"/>
          <a:lstStyle/>
          <a:p>
            <a:pPr eaLnBrk="0" hangingPunct="0"/>
            <a:endParaRPr lang="en-US" sz="1600" b="1" i="1">
              <a:solidFill>
                <a:srgbClr val="000000"/>
              </a:solidFill>
              <a:latin typeface="Helvetica" pitchFamily="34" charset="0"/>
            </a:endParaRPr>
          </a:p>
        </p:txBody>
      </p:sp>
      <p:sp>
        <p:nvSpPr>
          <p:cNvPr id="57350" name="Rectangle 6"/>
          <p:cNvSpPr>
            <a:spLocks noChangeArrowheads="1"/>
          </p:cNvSpPr>
          <p:nvPr/>
        </p:nvSpPr>
        <p:spPr bwMode="auto">
          <a:xfrm>
            <a:off x="239713" y="815975"/>
            <a:ext cx="8713787" cy="3170238"/>
          </a:xfrm>
          <a:prstGeom prst="rect">
            <a:avLst/>
          </a:prstGeom>
          <a:noFill/>
          <a:ln w="9525" algn="ctr">
            <a:noFill/>
            <a:miter lim="800000"/>
            <a:headEnd/>
            <a:tailEnd/>
          </a:ln>
        </p:spPr>
        <p:txBody>
          <a:bodyPr lIns="91433" tIns="45717" rIns="91433" bIns="45717" anchor="ctr">
            <a:spAutoFit/>
          </a:bodyPr>
          <a:lstStyle/>
          <a:p>
            <a:r>
              <a:rPr lang="en-US" sz="2000" b="1">
                <a:solidFill>
                  <a:srgbClr val="008000"/>
                </a:solidFill>
                <a:latin typeface="Courier New" pitchFamily="49" charset="0"/>
                <a:ea typeface="MS Mincho" pitchFamily="49" charset="-128"/>
                <a:cs typeface="Times New Roman" pitchFamily="18" charset="0"/>
              </a:rPr>
              <a:t>% create NWIS Class and an instance of the class</a:t>
            </a:r>
            <a:endParaRPr lang="en-US" sz="2000" b="1">
              <a:solidFill>
                <a:srgbClr val="000000"/>
              </a:solidFill>
              <a:ea typeface="MS Mincho" pitchFamily="49" charset="-128"/>
              <a:cs typeface="Times New Roman" pitchFamily="18" charset="0"/>
            </a:endParaRPr>
          </a:p>
          <a:p>
            <a:pPr eaLnBrk="0" hangingPunct="0"/>
            <a:r>
              <a:rPr lang="en-US" sz="2000" b="1">
                <a:latin typeface="Courier New" pitchFamily="49" charset="0"/>
                <a:ea typeface="MS Mincho" pitchFamily="49" charset="-128"/>
                <a:cs typeface="Times New Roman" pitchFamily="18" charset="0"/>
              </a:rPr>
              <a:t>createClassFromWsdl(</a:t>
            </a:r>
            <a:r>
              <a:rPr lang="en-US" sz="2000" b="1">
                <a:solidFill>
                  <a:srgbClr val="A020F0"/>
                </a:solidFill>
                <a:latin typeface="Courier New" pitchFamily="49" charset="0"/>
                <a:ea typeface="MS Mincho" pitchFamily="49" charset="-128"/>
                <a:cs typeface="Times New Roman" pitchFamily="18" charset="0"/>
              </a:rPr>
              <a:t>'http://river.sdsc.edu/wateroneflow/NWIS/DailyValues.asmx?WSDL'</a:t>
            </a:r>
            <a:r>
              <a:rPr lang="en-US" sz="2000" b="1">
                <a:solidFill>
                  <a:srgbClr val="008000"/>
                </a:solidFill>
                <a:latin typeface="Courier New" pitchFamily="49" charset="0"/>
                <a:ea typeface="MS Mincho" pitchFamily="49" charset="-128"/>
                <a:cs typeface="Times New Roman" pitchFamily="18" charset="0"/>
              </a:rPr>
              <a:t>);</a:t>
            </a:r>
            <a:endParaRPr lang="en-US" sz="2000" b="1">
              <a:solidFill>
                <a:srgbClr val="000000"/>
              </a:solidFill>
              <a:ea typeface="MS Mincho" pitchFamily="49" charset="-128"/>
              <a:cs typeface="Times New Roman" pitchFamily="18" charset="0"/>
            </a:endParaRPr>
          </a:p>
          <a:p>
            <a:pPr eaLnBrk="0" hangingPunct="0"/>
            <a:r>
              <a:rPr lang="en-US" sz="2000" b="1">
                <a:latin typeface="Courier New" pitchFamily="49" charset="0"/>
                <a:ea typeface="MS Mincho" pitchFamily="49" charset="-128"/>
                <a:cs typeface="Times New Roman" pitchFamily="18" charset="0"/>
              </a:rPr>
              <a:t>WS = NWISDailyValues;</a:t>
            </a:r>
            <a:endParaRPr lang="en-US" sz="2000" b="1">
              <a:ea typeface="MS Mincho" pitchFamily="49" charset="-128"/>
              <a:cs typeface="Times New Roman" pitchFamily="18" charset="0"/>
            </a:endParaRPr>
          </a:p>
          <a:p>
            <a:r>
              <a:rPr lang="en-US" sz="2000" b="1">
                <a:solidFill>
                  <a:srgbClr val="008000"/>
                </a:solidFill>
                <a:latin typeface="Courier New" pitchFamily="49" charset="0"/>
                <a:ea typeface="MS Mincho" pitchFamily="49" charset="-128"/>
                <a:cs typeface="Times New Roman" pitchFamily="18" charset="0"/>
              </a:rPr>
              <a:t>% GetValues to get the data</a:t>
            </a:r>
            <a:endParaRPr lang="en-US" sz="1600" b="1">
              <a:solidFill>
                <a:srgbClr val="000000"/>
              </a:solidFill>
              <a:ea typeface="MS Mincho" pitchFamily="49" charset="-128"/>
              <a:cs typeface="Times New Roman" pitchFamily="18" charset="0"/>
            </a:endParaRPr>
          </a:p>
          <a:p>
            <a:pPr eaLnBrk="0" hangingPunct="0"/>
            <a:r>
              <a:rPr lang="de-DE" sz="2000" b="1">
                <a:latin typeface="Courier New" pitchFamily="49" charset="0"/>
                <a:ea typeface="MS Mincho" pitchFamily="49" charset="-128"/>
                <a:cs typeface="Times New Roman" pitchFamily="18" charset="0"/>
              </a:rPr>
              <a:t>siteid=</a:t>
            </a:r>
            <a:r>
              <a:rPr lang="de-DE" sz="2000" b="1">
                <a:solidFill>
                  <a:srgbClr val="A020F0"/>
                </a:solidFill>
                <a:latin typeface="Courier New" pitchFamily="49" charset="0"/>
                <a:ea typeface="MS Mincho" pitchFamily="49" charset="-128"/>
                <a:cs typeface="Times New Roman" pitchFamily="18" charset="0"/>
              </a:rPr>
              <a:t>'NWIS:02087500'</a:t>
            </a:r>
            <a:r>
              <a:rPr lang="de-DE" sz="2000" b="1">
                <a:solidFill>
                  <a:srgbClr val="008000"/>
                </a:solidFill>
                <a:latin typeface="Courier New" pitchFamily="49" charset="0"/>
                <a:ea typeface="MS Mincho" pitchFamily="49" charset="-128"/>
                <a:cs typeface="Times New Roman" pitchFamily="18" charset="0"/>
              </a:rPr>
              <a:t>;</a:t>
            </a:r>
            <a:endParaRPr lang="en-US" sz="1600" b="1">
              <a:solidFill>
                <a:srgbClr val="000000"/>
              </a:solidFill>
              <a:ea typeface="MS Mincho" pitchFamily="49" charset="-128"/>
              <a:cs typeface="Times New Roman" pitchFamily="18" charset="0"/>
            </a:endParaRPr>
          </a:p>
          <a:p>
            <a:pPr eaLnBrk="0" hangingPunct="0"/>
            <a:r>
              <a:rPr lang="de-DE" sz="2000" b="1">
                <a:solidFill>
                  <a:srgbClr val="000000"/>
                </a:solidFill>
                <a:latin typeface="Courier New" pitchFamily="49" charset="0"/>
                <a:ea typeface="MS Mincho" pitchFamily="49" charset="-128"/>
                <a:cs typeface="Times New Roman" pitchFamily="18" charset="0"/>
              </a:rPr>
              <a:t>bdate=</a:t>
            </a:r>
            <a:r>
              <a:rPr lang="de-DE" sz="2000" b="1">
                <a:solidFill>
                  <a:srgbClr val="A020F0"/>
                </a:solidFill>
                <a:latin typeface="Courier New" pitchFamily="49" charset="0"/>
                <a:ea typeface="MS Mincho" pitchFamily="49" charset="-128"/>
                <a:cs typeface="Times New Roman" pitchFamily="18" charset="0"/>
              </a:rPr>
              <a:t>'2002-09-30T00:00:00'</a:t>
            </a:r>
            <a:r>
              <a:rPr lang="de-DE" sz="2000" b="1">
                <a:solidFill>
                  <a:srgbClr val="000000"/>
                </a:solidFill>
                <a:latin typeface="Courier New" pitchFamily="49" charset="0"/>
                <a:ea typeface="MS Mincho" pitchFamily="49" charset="-128"/>
                <a:cs typeface="Times New Roman" pitchFamily="18" charset="0"/>
              </a:rPr>
              <a:t>;</a:t>
            </a:r>
            <a:endParaRPr lang="en-US" sz="2000" b="1">
              <a:solidFill>
                <a:srgbClr val="000000"/>
              </a:solidFill>
              <a:latin typeface="Courier New" pitchFamily="49" charset="0"/>
              <a:ea typeface="MS Mincho" pitchFamily="49" charset="-128"/>
              <a:cs typeface="Times New Roman" pitchFamily="18" charset="0"/>
            </a:endParaRPr>
          </a:p>
          <a:p>
            <a:pPr eaLnBrk="0" hangingPunct="0"/>
            <a:r>
              <a:rPr lang="de-DE" sz="2000" b="1">
                <a:solidFill>
                  <a:srgbClr val="000000"/>
                </a:solidFill>
                <a:latin typeface="Courier New" pitchFamily="49" charset="0"/>
                <a:ea typeface="MS Mincho" pitchFamily="49" charset="-128"/>
                <a:cs typeface="Times New Roman" pitchFamily="18" charset="0"/>
              </a:rPr>
              <a:t>edate=</a:t>
            </a:r>
            <a:r>
              <a:rPr lang="de-DE" sz="2000" b="1">
                <a:solidFill>
                  <a:srgbClr val="A020F0"/>
                </a:solidFill>
                <a:latin typeface="Courier New" pitchFamily="49" charset="0"/>
                <a:ea typeface="MS Mincho" pitchFamily="49" charset="-128"/>
                <a:cs typeface="Times New Roman" pitchFamily="18" charset="0"/>
              </a:rPr>
              <a:t>'2006-10-16T00:00:00'</a:t>
            </a:r>
            <a:r>
              <a:rPr lang="de-DE" sz="2000" b="1">
                <a:solidFill>
                  <a:srgbClr val="000000"/>
                </a:solidFill>
                <a:latin typeface="Courier New" pitchFamily="49" charset="0"/>
                <a:ea typeface="MS Mincho" pitchFamily="49" charset="-128"/>
                <a:cs typeface="Times New Roman" pitchFamily="18" charset="0"/>
              </a:rPr>
              <a:t>;</a:t>
            </a:r>
            <a:endParaRPr lang="en-US" sz="2000" b="1">
              <a:solidFill>
                <a:srgbClr val="000000"/>
              </a:solidFill>
              <a:latin typeface="Courier New" pitchFamily="49" charset="0"/>
              <a:ea typeface="MS Mincho" pitchFamily="49" charset="-128"/>
              <a:cs typeface="Times New Roman" pitchFamily="18" charset="0"/>
            </a:endParaRPr>
          </a:p>
          <a:p>
            <a:pPr eaLnBrk="0" hangingPunct="0"/>
            <a:r>
              <a:rPr lang="en-US" sz="2000" b="1">
                <a:solidFill>
                  <a:srgbClr val="000000"/>
                </a:solidFill>
                <a:latin typeface="Courier New" pitchFamily="49" charset="0"/>
                <a:ea typeface="MS Mincho" pitchFamily="49" charset="-128"/>
                <a:cs typeface="Times New Roman" pitchFamily="18" charset="0"/>
              </a:rPr>
              <a:t>variable=</a:t>
            </a:r>
            <a:r>
              <a:rPr lang="en-US" sz="2000" b="1">
                <a:solidFill>
                  <a:srgbClr val="A020F0"/>
                </a:solidFill>
                <a:latin typeface="Courier New" pitchFamily="49" charset="0"/>
                <a:ea typeface="MS Mincho" pitchFamily="49" charset="-128"/>
                <a:cs typeface="Times New Roman" pitchFamily="18" charset="0"/>
              </a:rPr>
              <a:t>'NWIS:00060'</a:t>
            </a:r>
            <a:r>
              <a:rPr lang="en-US" sz="2000" b="1">
                <a:solidFill>
                  <a:srgbClr val="000000"/>
                </a:solidFill>
                <a:latin typeface="Courier New" pitchFamily="49" charset="0"/>
                <a:ea typeface="MS Mincho" pitchFamily="49" charset="-128"/>
                <a:cs typeface="Times New Roman" pitchFamily="18" charset="0"/>
              </a:rPr>
              <a:t>;</a:t>
            </a:r>
          </a:p>
          <a:p>
            <a:pPr eaLnBrk="0" hangingPunct="0"/>
            <a:r>
              <a:rPr lang="en-US" sz="2000" b="1">
                <a:solidFill>
                  <a:srgbClr val="000000"/>
                </a:solidFill>
                <a:latin typeface="Courier New" pitchFamily="49" charset="0"/>
                <a:ea typeface="MS Mincho" pitchFamily="49" charset="-128"/>
                <a:cs typeface="Times New Roman" pitchFamily="18" charset="0"/>
              </a:rPr>
              <a:t>valuesxml=GetValues(WS,siteid,variable,bdate,edate,</a:t>
            </a:r>
            <a:r>
              <a:rPr lang="en-US" sz="2000" b="1">
                <a:solidFill>
                  <a:srgbClr val="A020F0"/>
                </a:solidFill>
                <a:latin typeface="Courier New" pitchFamily="49" charset="0"/>
                <a:ea typeface="MS Mincho" pitchFamily="49" charset="-128"/>
                <a:cs typeface="Times New Roman" pitchFamily="18" charset="0"/>
              </a:rPr>
              <a:t>''</a:t>
            </a:r>
            <a:r>
              <a:rPr lang="en-US" sz="2000" b="1">
                <a:solidFill>
                  <a:srgbClr val="000000"/>
                </a:solidFill>
                <a:latin typeface="Courier New" pitchFamily="49" charset="0"/>
                <a:ea typeface="MS Mincho" pitchFamily="49" charset="-128"/>
                <a:cs typeface="Times New Roman" pitchFamily="18" charset="0"/>
              </a:rPr>
              <a:t>);  </a:t>
            </a:r>
          </a:p>
        </p:txBody>
      </p:sp>
      <p:pic>
        <p:nvPicPr>
          <p:cNvPr id="57351" name="Picture 7"/>
          <p:cNvPicPr>
            <a:picLocks noChangeAspect="1" noChangeArrowheads="1"/>
          </p:cNvPicPr>
          <p:nvPr/>
        </p:nvPicPr>
        <p:blipFill>
          <a:blip r:embed="rId3" cstate="print"/>
          <a:srcRect/>
          <a:stretch>
            <a:fillRect/>
          </a:stretch>
        </p:blipFill>
        <p:spPr bwMode="auto">
          <a:xfrm>
            <a:off x="3352800" y="3963988"/>
            <a:ext cx="5791200" cy="2841625"/>
          </a:xfrm>
          <a:prstGeom prst="rect">
            <a:avLst/>
          </a:prstGeom>
          <a:solidFill>
            <a:schemeClr val="bg1"/>
          </a:solidFill>
          <a:ln w="9525" algn="ctr">
            <a:noFill/>
            <a:miter lim="800000"/>
            <a:headEnd/>
            <a:tailEnd/>
          </a:ln>
        </p:spPr>
      </p:pic>
      <p:pic>
        <p:nvPicPr>
          <p:cNvPr id="57352" name="Picture 2" descr="Image:Matlab Logo.png">
            <a:hlinkClick r:id="rId4"/>
          </p:cNvPr>
          <p:cNvPicPr>
            <a:picLocks noChangeAspect="1" noChangeArrowheads="1"/>
          </p:cNvPicPr>
          <p:nvPr/>
        </p:nvPicPr>
        <p:blipFill>
          <a:blip r:embed="rId5" cstate="print"/>
          <a:srcRect/>
          <a:stretch>
            <a:fillRect/>
          </a:stretch>
        </p:blipFill>
        <p:spPr bwMode="auto">
          <a:xfrm>
            <a:off x="7624763" y="0"/>
            <a:ext cx="1457325" cy="1308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download.codeplex.com/Project/Download/FileDownload.aspx?ProjectName=hydrodesktop&amp;DownloadId=79804&amp;Build=15559"/>
          <p:cNvPicPr>
            <a:picLocks noChangeAspect="1" noChangeArrowheads="1"/>
          </p:cNvPicPr>
          <p:nvPr/>
        </p:nvPicPr>
        <p:blipFill>
          <a:blip r:embed="rId3" cstate="print"/>
          <a:srcRect/>
          <a:stretch>
            <a:fillRect/>
          </a:stretch>
        </p:blipFill>
        <p:spPr bwMode="auto">
          <a:xfrm>
            <a:off x="1828800" y="2971800"/>
            <a:ext cx="5541720" cy="1371600"/>
          </a:xfrm>
          <a:prstGeom prst="rect">
            <a:avLst/>
          </a:prstGeom>
          <a:noFill/>
        </p:spPr>
      </p:pic>
      <p:sp>
        <p:nvSpPr>
          <p:cNvPr id="3" name="TextBox 2"/>
          <p:cNvSpPr txBox="1"/>
          <p:nvPr/>
        </p:nvSpPr>
        <p:spPr>
          <a:xfrm>
            <a:off x="1295400" y="838200"/>
            <a:ext cx="6400800" cy="1323439"/>
          </a:xfrm>
          <a:prstGeom prst="rect">
            <a:avLst/>
          </a:prstGeom>
          <a:noFill/>
        </p:spPr>
        <p:txBody>
          <a:bodyPr wrap="square" rtlCol="0">
            <a:spAutoFit/>
          </a:bodyPr>
          <a:lstStyle/>
          <a:p>
            <a:pPr algn="ctr"/>
            <a:r>
              <a:rPr lang="en-US" sz="4000" dirty="0" smtClean="0"/>
              <a:t>ISU/Idaho </a:t>
            </a:r>
            <a:r>
              <a:rPr lang="en-US" sz="4000" dirty="0" err="1" smtClean="0"/>
              <a:t>EPSCoR</a:t>
            </a:r>
            <a:r>
              <a:rPr lang="en-US" sz="4000" dirty="0" smtClean="0"/>
              <a:t> Key Contribution</a:t>
            </a:r>
            <a:endParaRPr lang="en-US"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609600" y="1700523"/>
            <a:ext cx="7924800" cy="5081278"/>
          </a:xfrm>
          <a:prstGeom prst="rect">
            <a:avLst/>
          </a:prstGeom>
          <a:noFill/>
          <a:ln w="9525">
            <a:noFill/>
            <a:miter lim="800000"/>
            <a:headEnd/>
            <a:tailEnd/>
          </a:ln>
        </p:spPr>
      </p:pic>
      <p:sp>
        <p:nvSpPr>
          <p:cNvPr id="3" name="Title 1"/>
          <p:cNvSpPr txBox="1">
            <a:spLocks/>
          </p:cNvSpPr>
          <p:nvPr/>
        </p:nvSpPr>
        <p:spPr>
          <a:xfrm>
            <a:off x="0" y="0"/>
            <a:ext cx="9144000" cy="2364828"/>
          </a:xfrm>
          <a:prstGeom prst="rect">
            <a:avLst/>
          </a:prstGeom>
        </p:spPr>
        <p:txBody>
          <a:bodyPr vert="horz" lIns="313502" tIns="156751" rIns="313502" bIns="156751" rtlCol="0" anchor="t" anchorCtr="0">
            <a:normAutofit/>
          </a:bodyPr>
          <a:lstStyle/>
          <a:p>
            <a:pPr marL="0" marR="0" lvl="0" indent="0" algn="ctr" defTabSz="313502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HydroDesktop</a:t>
            </a:r>
            <a:r>
              <a:rPr kumimoji="0" lang="en-US" sz="3600" b="0" i="0" u="none" strike="noStrike" kern="1200" cap="none" spc="0" normalizeH="0" noProof="0" dirty="0" smtClean="0">
                <a:ln>
                  <a:noFill/>
                </a:ln>
                <a:solidFill>
                  <a:schemeClr val="tx1"/>
                </a:solidFill>
                <a:effectLst/>
                <a:uLnTx/>
                <a:uFillTx/>
                <a:latin typeface="+mj-lt"/>
                <a:ea typeface="+mj-ea"/>
                <a:cs typeface="+mj-cs"/>
              </a:rPr>
              <a:t> Design Specifications</a:t>
            </a:r>
            <a:endParaRPr kumimoji="0" lang="en-US" sz="36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r>
              <a:rPr lang="en-US" sz="2000" dirty="0" smtClean="0">
                <a:solidFill>
                  <a:schemeClr val="tx1">
                    <a:tint val="75000"/>
                  </a:schemeClr>
                </a:solidFill>
              </a:rPr>
              <a:t>A web-based collaborative software design and development environment was set up on CodePlex.com. This site includes a discussion forum, wiki, source code repository and versioning system, and bug/issue tracking system.  </a:t>
            </a:r>
            <a:endParaRPr kumimoji="0" lang="en-US" sz="2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9144000" cy="6858000"/>
            <a:chOff x="0" y="0"/>
            <a:chExt cx="9144000" cy="6858000"/>
          </a:xfrm>
        </p:grpSpPr>
        <p:pic>
          <p:nvPicPr>
            <p:cNvPr id="2" name="Picture 1" descr="C:\Users\jeff\Desktop\HIS Desktop\HISDesktopHighLevelDesign.jpg"/>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2209800"/>
              <a:ext cx="24384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3" name="Picture 2" descr="http://download.codeplex.com/Project/Download/FileDownload.aspx?ProjectName=hydrodesktop&amp;DownloadId=79804&amp;Build=15559"/>
            <p:cNvPicPr>
              <a:picLocks noChangeAspect="1" noChangeArrowheads="1"/>
            </p:cNvPicPr>
            <p:nvPr/>
          </p:nvPicPr>
          <p:blipFill>
            <a:blip r:embed="rId4" cstate="print"/>
            <a:srcRect/>
            <a:stretch>
              <a:fillRect/>
            </a:stretch>
          </p:blipFill>
          <p:spPr bwMode="auto">
            <a:xfrm>
              <a:off x="381000" y="2286000"/>
              <a:ext cx="1661033" cy="411113"/>
            </a:xfrm>
            <a:prstGeom prst="rect">
              <a:avLst/>
            </a:prstGeom>
            <a:noFill/>
          </p:spPr>
        </p:pic>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HydroDesktop GIS Capabilities</a:t>
            </a:r>
            <a:endParaRPr lang="en-US" dirty="0"/>
          </a:p>
        </p:txBody>
      </p:sp>
      <p:pic>
        <p:nvPicPr>
          <p:cNvPr id="4" name="Picture 3" descr="main_application.png"/>
          <p:cNvPicPr>
            <a:picLocks noChangeAspect="1"/>
          </p:cNvPicPr>
          <p:nvPr/>
        </p:nvPicPr>
        <p:blipFill>
          <a:blip r:embed="rId2" cstate="print"/>
          <a:stretch>
            <a:fillRect/>
          </a:stretch>
        </p:blipFill>
        <p:spPr>
          <a:xfrm>
            <a:off x="2971800" y="2895600"/>
            <a:ext cx="5886215" cy="3754200"/>
          </a:xfrm>
          <a:prstGeom prst="rect">
            <a:avLst/>
          </a:prstGeom>
        </p:spPr>
      </p:pic>
      <p:grpSp>
        <p:nvGrpSpPr>
          <p:cNvPr id="9" name="Group 8"/>
          <p:cNvGrpSpPr/>
          <p:nvPr/>
        </p:nvGrpSpPr>
        <p:grpSpPr>
          <a:xfrm>
            <a:off x="2971800" y="1066800"/>
            <a:ext cx="3429000" cy="1704439"/>
            <a:chOff x="2819400" y="1066800"/>
            <a:chExt cx="3429000" cy="1704439"/>
          </a:xfrm>
        </p:grpSpPr>
        <p:sp>
          <p:nvSpPr>
            <p:cNvPr id="8" name="Rectangle 7"/>
            <p:cNvSpPr/>
            <p:nvPr/>
          </p:nvSpPr>
          <p:spPr>
            <a:xfrm>
              <a:off x="2819400" y="1066800"/>
              <a:ext cx="3276600" cy="16764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819400" y="1447800"/>
              <a:ext cx="3429000" cy="1323439"/>
            </a:xfrm>
            <a:prstGeom prst="rect">
              <a:avLst/>
            </a:prstGeom>
            <a:noFill/>
          </p:spPr>
          <p:txBody>
            <a:bodyPr wrap="square" rtlCol="0">
              <a:spAutoFit/>
            </a:bodyPr>
            <a:lstStyle/>
            <a:p>
              <a:pPr>
                <a:buFont typeface="Arial" pitchFamily="34" charset="0"/>
                <a:buChar char="•"/>
              </a:pPr>
              <a:r>
                <a:rPr lang="en-US" sz="2000" dirty="0" smtClean="0"/>
                <a:t>Add </a:t>
              </a:r>
              <a:r>
                <a:rPr lang="en-US" sz="2000" dirty="0" err="1" smtClean="0"/>
                <a:t>shapefiles</a:t>
              </a:r>
              <a:r>
                <a:rPr lang="en-US" sz="2000" dirty="0" smtClean="0"/>
                <a:t> to map</a:t>
              </a:r>
            </a:p>
            <a:p>
              <a:pPr>
                <a:buFont typeface="Arial" pitchFamily="34" charset="0"/>
                <a:buChar char="•"/>
              </a:pPr>
              <a:r>
                <a:rPr lang="en-US" sz="2000" dirty="0" smtClean="0"/>
                <a:t>Change </a:t>
              </a:r>
              <a:r>
                <a:rPr lang="en-US" sz="2000" dirty="0" err="1" smtClean="0"/>
                <a:t>symbology</a:t>
              </a:r>
              <a:r>
                <a:rPr lang="en-US" sz="2000" dirty="0" smtClean="0"/>
                <a:t> and labels</a:t>
              </a:r>
            </a:p>
            <a:p>
              <a:pPr>
                <a:buFont typeface="Arial" pitchFamily="34" charset="0"/>
                <a:buChar char="•"/>
              </a:pPr>
              <a:r>
                <a:rPr lang="en-US" sz="2000" dirty="0" smtClean="0"/>
                <a:t>Print and export map</a:t>
              </a:r>
            </a:p>
            <a:p>
              <a:pPr>
                <a:buFont typeface="Arial" pitchFamily="34" charset="0"/>
                <a:buChar char="•"/>
              </a:pPr>
              <a:r>
                <a:rPr lang="en-US" sz="2000" dirty="0" smtClean="0"/>
                <a:t>GIS toolbox and Modeler</a:t>
              </a:r>
            </a:p>
          </p:txBody>
        </p:sp>
        <p:sp>
          <p:nvSpPr>
            <p:cNvPr id="6" name="TextBox 5"/>
            <p:cNvSpPr txBox="1"/>
            <p:nvPr/>
          </p:nvSpPr>
          <p:spPr>
            <a:xfrm>
              <a:off x="2895600" y="1143000"/>
              <a:ext cx="2133600" cy="369332"/>
            </a:xfrm>
            <a:prstGeom prst="rect">
              <a:avLst/>
            </a:prstGeom>
            <a:noFill/>
          </p:spPr>
          <p:txBody>
            <a:bodyPr wrap="square" rtlCol="0">
              <a:spAutoFit/>
            </a:bodyPr>
            <a:lstStyle/>
            <a:p>
              <a:r>
                <a:rPr lang="en-US" b="1" dirty="0" smtClean="0"/>
                <a:t>GIS</a:t>
              </a:r>
              <a:r>
                <a:rPr lang="en-US" dirty="0" smtClean="0"/>
                <a:t> </a:t>
              </a:r>
              <a:endParaRPr lang="en-US" dirty="0"/>
            </a:p>
          </p:txBody>
        </p:sp>
      </p:grpSp>
      <p:grpSp>
        <p:nvGrpSpPr>
          <p:cNvPr id="11" name="Group 10"/>
          <p:cNvGrpSpPr/>
          <p:nvPr/>
        </p:nvGrpSpPr>
        <p:grpSpPr>
          <a:xfrm>
            <a:off x="6477000" y="1066800"/>
            <a:ext cx="2362200" cy="1704439"/>
            <a:chOff x="6477000" y="1066800"/>
            <a:chExt cx="2362200" cy="1704439"/>
          </a:xfrm>
        </p:grpSpPr>
        <p:sp>
          <p:nvSpPr>
            <p:cNvPr id="10" name="Rectangle 9"/>
            <p:cNvSpPr/>
            <p:nvPr/>
          </p:nvSpPr>
          <p:spPr>
            <a:xfrm>
              <a:off x="6477000" y="1066800"/>
              <a:ext cx="2362200" cy="16764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53200" y="1447800"/>
              <a:ext cx="2286000" cy="1323439"/>
            </a:xfrm>
            <a:prstGeom prst="rect">
              <a:avLst/>
            </a:prstGeom>
            <a:noFill/>
          </p:spPr>
          <p:txBody>
            <a:bodyPr wrap="square" rtlCol="0">
              <a:spAutoFit/>
            </a:bodyPr>
            <a:lstStyle/>
            <a:p>
              <a:pPr>
                <a:buFont typeface="Arial" pitchFamily="34" charset="0"/>
                <a:buChar char="•"/>
              </a:pPr>
              <a:r>
                <a:rPr lang="en-US" sz="2000" dirty="0" smtClean="0"/>
                <a:t>Search for data</a:t>
              </a:r>
            </a:p>
            <a:p>
              <a:pPr>
                <a:buFont typeface="Arial" pitchFamily="34" charset="0"/>
                <a:buChar char="•"/>
              </a:pPr>
              <a:r>
                <a:rPr lang="en-US" sz="2000" dirty="0" smtClean="0"/>
                <a:t>Download data</a:t>
              </a:r>
            </a:p>
            <a:p>
              <a:pPr>
                <a:buFont typeface="Arial" pitchFamily="34" charset="0"/>
                <a:buChar char="•"/>
              </a:pPr>
              <a:r>
                <a:rPr lang="en-US" sz="2000" dirty="0" smtClean="0"/>
                <a:t>Display time series</a:t>
              </a:r>
            </a:p>
            <a:p>
              <a:pPr>
                <a:buFont typeface="Arial" pitchFamily="34" charset="0"/>
                <a:buChar char="•"/>
              </a:pPr>
              <a:r>
                <a:rPr lang="en-US" sz="2000" dirty="0" smtClean="0"/>
                <a:t>Export data</a:t>
              </a:r>
            </a:p>
          </p:txBody>
        </p:sp>
        <p:sp>
          <p:nvSpPr>
            <p:cNvPr id="7" name="TextBox 6"/>
            <p:cNvSpPr txBox="1"/>
            <p:nvPr/>
          </p:nvSpPr>
          <p:spPr>
            <a:xfrm>
              <a:off x="6629400" y="1143000"/>
              <a:ext cx="2133600" cy="369332"/>
            </a:xfrm>
            <a:prstGeom prst="rect">
              <a:avLst/>
            </a:prstGeom>
            <a:noFill/>
          </p:spPr>
          <p:txBody>
            <a:bodyPr wrap="square" rtlCol="0">
              <a:spAutoFit/>
            </a:bodyPr>
            <a:lstStyle/>
            <a:p>
              <a:r>
                <a:rPr lang="en-US" b="1" dirty="0" smtClean="0"/>
                <a:t>Hydrology</a:t>
              </a:r>
              <a:r>
                <a:rPr lang="en-US" dirty="0" smtClean="0"/>
                <a:t> </a:t>
              </a:r>
              <a:endParaRPr lang="en-US" dirty="0"/>
            </a:p>
          </p:txBody>
        </p:sp>
      </p:grpSp>
      <p:pic>
        <p:nvPicPr>
          <p:cNvPr id="12" name="Picture 11" descr="label_setup.png"/>
          <p:cNvPicPr>
            <a:picLocks noChangeAspect="1"/>
          </p:cNvPicPr>
          <p:nvPr/>
        </p:nvPicPr>
        <p:blipFill>
          <a:blip r:embed="rId3" cstate="print"/>
          <a:stretch>
            <a:fillRect/>
          </a:stretch>
        </p:blipFill>
        <p:spPr>
          <a:xfrm>
            <a:off x="152400" y="2438400"/>
            <a:ext cx="2285999" cy="2164079"/>
          </a:xfrm>
          <a:prstGeom prst="rect">
            <a:avLst/>
          </a:prstGeom>
        </p:spPr>
      </p:pic>
      <p:pic>
        <p:nvPicPr>
          <p:cNvPr id="13" name="Picture 12" descr="symbology_properties.png"/>
          <p:cNvPicPr>
            <a:picLocks noChangeAspect="1"/>
          </p:cNvPicPr>
          <p:nvPr/>
        </p:nvPicPr>
        <p:blipFill>
          <a:blip r:embed="rId4" cstate="print"/>
          <a:stretch>
            <a:fillRect/>
          </a:stretch>
        </p:blipFill>
        <p:spPr>
          <a:xfrm>
            <a:off x="152400" y="4724400"/>
            <a:ext cx="2692597" cy="1880487"/>
          </a:xfrm>
          <a:prstGeom prst="rect">
            <a:avLst/>
          </a:prstGeom>
        </p:spPr>
      </p:pic>
      <p:cxnSp>
        <p:nvCxnSpPr>
          <p:cNvPr id="15" name="Straight Arrow Connector 14"/>
          <p:cNvCxnSpPr>
            <a:stCxn id="13" idx="3"/>
          </p:cNvCxnSpPr>
          <p:nvPr/>
        </p:nvCxnSpPr>
        <p:spPr>
          <a:xfrm flipV="1">
            <a:off x="2844997" y="5410200"/>
            <a:ext cx="584003" cy="2544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HIS?</a:t>
            </a:r>
            <a:endParaRPr lang="en-US" dirty="0"/>
          </a:p>
        </p:txBody>
      </p:sp>
      <p:sp>
        <p:nvSpPr>
          <p:cNvPr id="3" name="Content Placeholder 2"/>
          <p:cNvSpPr>
            <a:spLocks noGrp="1"/>
          </p:cNvSpPr>
          <p:nvPr>
            <p:ph idx="1"/>
          </p:nvPr>
        </p:nvSpPr>
        <p:spPr/>
        <p:txBody>
          <a:bodyPr>
            <a:normAutofit/>
          </a:bodyPr>
          <a:lstStyle/>
          <a:p>
            <a:r>
              <a:rPr lang="en-US" dirty="0" smtClean="0"/>
              <a:t>The CUAHSI* Hydrologic Information System (HIS) provides web services, tools, standards and procedures that enhance access to more and better data for hydrologic analysis.</a:t>
            </a:r>
          </a:p>
          <a:p>
            <a:r>
              <a:rPr lang="en-US" dirty="0" smtClean="0">
                <a:hlinkClick r:id="rId3"/>
              </a:rPr>
              <a:t>http://his.cuahsi.org</a:t>
            </a:r>
            <a:endParaRPr lang="en-US" dirty="0" smtClean="0"/>
          </a:p>
          <a:p>
            <a:endParaRPr lang="en-US" dirty="0"/>
          </a:p>
        </p:txBody>
      </p:sp>
      <p:sp>
        <p:nvSpPr>
          <p:cNvPr id="4" name="TextBox 3"/>
          <p:cNvSpPr txBox="1"/>
          <p:nvPr/>
        </p:nvSpPr>
        <p:spPr>
          <a:xfrm>
            <a:off x="519927" y="5486400"/>
            <a:ext cx="7328673" cy="646331"/>
          </a:xfrm>
          <a:prstGeom prst="rect">
            <a:avLst/>
          </a:prstGeom>
          <a:noFill/>
        </p:spPr>
        <p:txBody>
          <a:bodyPr wrap="none" rtlCol="0">
            <a:spAutoFit/>
          </a:bodyPr>
          <a:lstStyle/>
          <a:p>
            <a:r>
              <a:rPr lang="en-US" dirty="0" smtClean="0"/>
              <a:t>*Consortium of Universities for the Advancement of Hydrologic Science, Inc.</a:t>
            </a:r>
            <a:br>
              <a:rPr lang="en-US" dirty="0" smtClean="0"/>
            </a:br>
            <a:r>
              <a:rPr lang="en-US" dirty="0" smtClean="0">
                <a:hlinkClick r:id="rId4"/>
              </a:rPr>
              <a:t>http://www.cuahsi.org</a:t>
            </a:r>
            <a:r>
              <a:rPr lang="en-US" dirty="0" smtClean="0"/>
              <a:t> </a:t>
            </a:r>
            <a:endParaRPr lang="en-US" dirty="0"/>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HydroDesktop Data Search</a:t>
            </a:r>
            <a:endParaRPr lang="en-US" dirty="0"/>
          </a:p>
        </p:txBody>
      </p:sp>
      <p:grpSp>
        <p:nvGrpSpPr>
          <p:cNvPr id="3" name="Group 2"/>
          <p:cNvGrpSpPr/>
          <p:nvPr/>
        </p:nvGrpSpPr>
        <p:grpSpPr>
          <a:xfrm>
            <a:off x="228600" y="1143000"/>
            <a:ext cx="2590800" cy="1704439"/>
            <a:chOff x="2819400" y="1066800"/>
            <a:chExt cx="3429000" cy="1704439"/>
          </a:xfrm>
        </p:grpSpPr>
        <p:sp>
          <p:nvSpPr>
            <p:cNvPr id="4" name="Rectangle 3"/>
            <p:cNvSpPr/>
            <p:nvPr/>
          </p:nvSpPr>
          <p:spPr>
            <a:xfrm>
              <a:off x="2819400" y="1066800"/>
              <a:ext cx="3276600" cy="16764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819400" y="1447800"/>
              <a:ext cx="3429000" cy="1323439"/>
            </a:xfrm>
            <a:prstGeom prst="rect">
              <a:avLst/>
            </a:prstGeom>
            <a:noFill/>
          </p:spPr>
          <p:txBody>
            <a:bodyPr wrap="square" rtlCol="0">
              <a:spAutoFit/>
            </a:bodyPr>
            <a:lstStyle/>
            <a:p>
              <a:pPr>
                <a:buFont typeface="Arial" pitchFamily="34" charset="0"/>
                <a:buChar char="•"/>
              </a:pPr>
              <a:r>
                <a:rPr lang="en-US" sz="2000" dirty="0" smtClean="0"/>
                <a:t>Region</a:t>
              </a:r>
            </a:p>
            <a:p>
              <a:pPr>
                <a:buFont typeface="Arial" pitchFamily="34" charset="0"/>
                <a:buChar char="•"/>
              </a:pPr>
              <a:r>
                <a:rPr lang="en-US" sz="2000" dirty="0" smtClean="0"/>
                <a:t>Keywords (variable)</a:t>
              </a:r>
            </a:p>
            <a:p>
              <a:pPr>
                <a:buFont typeface="Arial" pitchFamily="34" charset="0"/>
                <a:buChar char="•"/>
              </a:pPr>
              <a:r>
                <a:rPr lang="en-US" sz="2000" dirty="0" smtClean="0"/>
                <a:t>Time range</a:t>
              </a:r>
            </a:p>
            <a:p>
              <a:pPr>
                <a:buFont typeface="Arial" pitchFamily="34" charset="0"/>
                <a:buChar char="•"/>
              </a:pPr>
              <a:r>
                <a:rPr lang="en-US" sz="2000" dirty="0" smtClean="0"/>
                <a:t>Web services</a:t>
              </a:r>
            </a:p>
          </p:txBody>
        </p:sp>
        <p:sp>
          <p:nvSpPr>
            <p:cNvPr id="6" name="TextBox 5"/>
            <p:cNvSpPr txBox="1"/>
            <p:nvPr/>
          </p:nvSpPr>
          <p:spPr>
            <a:xfrm>
              <a:off x="2895600" y="1143000"/>
              <a:ext cx="2133600" cy="369332"/>
            </a:xfrm>
            <a:prstGeom prst="rect">
              <a:avLst/>
            </a:prstGeom>
            <a:noFill/>
          </p:spPr>
          <p:txBody>
            <a:bodyPr wrap="square" rtlCol="0">
              <a:spAutoFit/>
            </a:bodyPr>
            <a:lstStyle/>
            <a:p>
              <a:r>
                <a:rPr lang="en-US" b="1" dirty="0" smtClean="0"/>
                <a:t>Search Criteria</a:t>
              </a:r>
              <a:r>
                <a:rPr lang="en-US" dirty="0" smtClean="0"/>
                <a:t> </a:t>
              </a:r>
              <a:endParaRPr lang="en-US" dirty="0"/>
            </a:p>
          </p:txBody>
        </p:sp>
      </p:grpSp>
      <p:sp>
        <p:nvSpPr>
          <p:cNvPr id="8" name="Rectangle 7"/>
          <p:cNvSpPr/>
          <p:nvPr/>
        </p:nvSpPr>
        <p:spPr>
          <a:xfrm>
            <a:off x="304800" y="3352800"/>
            <a:ext cx="2438400" cy="13716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57200" y="3886200"/>
            <a:ext cx="2971800" cy="707886"/>
          </a:xfrm>
          <a:prstGeom prst="rect">
            <a:avLst/>
          </a:prstGeom>
          <a:noFill/>
        </p:spPr>
        <p:txBody>
          <a:bodyPr wrap="square" rtlCol="0">
            <a:spAutoFit/>
          </a:bodyPr>
          <a:lstStyle/>
          <a:p>
            <a:r>
              <a:rPr lang="en-US" sz="2000" dirty="0" smtClean="0"/>
              <a:t>Snow in Idaho </a:t>
            </a:r>
          </a:p>
          <a:p>
            <a:r>
              <a:rPr lang="en-US" sz="2000" dirty="0" smtClean="0"/>
              <a:t>2000 - 2009</a:t>
            </a:r>
          </a:p>
        </p:txBody>
      </p:sp>
      <p:sp>
        <p:nvSpPr>
          <p:cNvPr id="10" name="TextBox 9"/>
          <p:cNvSpPr txBox="1"/>
          <p:nvPr/>
        </p:nvSpPr>
        <p:spPr>
          <a:xfrm>
            <a:off x="381000" y="3429000"/>
            <a:ext cx="2133600" cy="369332"/>
          </a:xfrm>
          <a:prstGeom prst="rect">
            <a:avLst/>
          </a:prstGeom>
          <a:noFill/>
        </p:spPr>
        <p:txBody>
          <a:bodyPr wrap="square" rtlCol="0">
            <a:spAutoFit/>
          </a:bodyPr>
          <a:lstStyle/>
          <a:p>
            <a:r>
              <a:rPr lang="en-US" b="1" dirty="0" smtClean="0"/>
              <a:t>Example:</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2971800" y="1143000"/>
            <a:ext cx="5876925" cy="4781550"/>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200" dirty="0" err="1" smtClean="0"/>
              <a:t>HydroDesktop</a:t>
            </a:r>
            <a:r>
              <a:rPr lang="en-US" sz="3200" dirty="0" smtClean="0"/>
              <a:t> Data search – select region</a:t>
            </a:r>
            <a:endParaRPr lang="en-US" sz="3200" dirty="0"/>
          </a:p>
        </p:txBody>
      </p:sp>
      <p:grpSp>
        <p:nvGrpSpPr>
          <p:cNvPr id="3" name="Group 2"/>
          <p:cNvGrpSpPr/>
          <p:nvPr/>
        </p:nvGrpSpPr>
        <p:grpSpPr>
          <a:xfrm>
            <a:off x="228600" y="1143000"/>
            <a:ext cx="2590800" cy="2173448"/>
            <a:chOff x="2819400" y="1066800"/>
            <a:chExt cx="3429000" cy="1676400"/>
          </a:xfrm>
        </p:grpSpPr>
        <p:sp>
          <p:nvSpPr>
            <p:cNvPr id="4" name="Rectangle 3"/>
            <p:cNvSpPr/>
            <p:nvPr/>
          </p:nvSpPr>
          <p:spPr>
            <a:xfrm>
              <a:off x="2819400" y="1066800"/>
              <a:ext cx="3276600" cy="16764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819400" y="1447800"/>
              <a:ext cx="3429000" cy="1258172"/>
            </a:xfrm>
            <a:prstGeom prst="rect">
              <a:avLst/>
            </a:prstGeom>
            <a:noFill/>
          </p:spPr>
          <p:txBody>
            <a:bodyPr wrap="square" rtlCol="0">
              <a:spAutoFit/>
            </a:bodyPr>
            <a:lstStyle/>
            <a:p>
              <a:pPr>
                <a:buFont typeface="Arial" pitchFamily="34" charset="0"/>
                <a:buChar char="•"/>
              </a:pPr>
              <a:r>
                <a:rPr lang="en-US" sz="2000" dirty="0" smtClean="0"/>
                <a:t>Draw bounding box</a:t>
              </a:r>
            </a:p>
            <a:p>
              <a:pPr>
                <a:buFont typeface="Arial" pitchFamily="34" charset="0"/>
                <a:buChar char="•"/>
              </a:pPr>
              <a:r>
                <a:rPr lang="en-US" sz="2000" dirty="0" smtClean="0"/>
                <a:t>Select polygons</a:t>
              </a:r>
            </a:p>
            <a:p>
              <a:pPr>
                <a:buFont typeface="Arial" pitchFamily="34" charset="0"/>
                <a:buChar char="•"/>
              </a:pPr>
              <a:r>
                <a:rPr lang="en-US" sz="2000" dirty="0" smtClean="0"/>
                <a:t>Select State</a:t>
              </a:r>
            </a:p>
            <a:p>
              <a:pPr>
                <a:buFont typeface="Arial" pitchFamily="34" charset="0"/>
                <a:buChar char="•"/>
              </a:pPr>
              <a:r>
                <a:rPr lang="en-US" sz="2000" dirty="0" smtClean="0"/>
                <a:t>Select County</a:t>
              </a:r>
            </a:p>
            <a:p>
              <a:pPr>
                <a:buFont typeface="Arial" pitchFamily="34" charset="0"/>
                <a:buChar char="•"/>
              </a:pPr>
              <a:r>
                <a:rPr lang="en-US" sz="2000" dirty="0" smtClean="0"/>
                <a:t>Select HUC Code</a:t>
              </a:r>
            </a:p>
          </p:txBody>
        </p:sp>
        <p:sp>
          <p:nvSpPr>
            <p:cNvPr id="6" name="TextBox 5"/>
            <p:cNvSpPr txBox="1"/>
            <p:nvPr/>
          </p:nvSpPr>
          <p:spPr>
            <a:xfrm>
              <a:off x="2895600" y="1143000"/>
              <a:ext cx="3050242" cy="369332"/>
            </a:xfrm>
            <a:prstGeom prst="rect">
              <a:avLst/>
            </a:prstGeom>
            <a:noFill/>
          </p:spPr>
          <p:txBody>
            <a:bodyPr wrap="square" rtlCol="0">
              <a:spAutoFit/>
            </a:bodyPr>
            <a:lstStyle/>
            <a:p>
              <a:r>
                <a:rPr lang="en-US" b="1" dirty="0" smtClean="0"/>
                <a:t>Region selection</a:t>
              </a:r>
              <a:r>
                <a:rPr lang="en-US" dirty="0" smtClean="0"/>
                <a:t> </a:t>
              </a:r>
              <a:endParaRPr lang="en-US" dirty="0"/>
            </a:p>
          </p:txBody>
        </p:sp>
      </p:grpSp>
      <p:pic>
        <p:nvPicPr>
          <p:cNvPr id="1026" name="Picture 2"/>
          <p:cNvPicPr>
            <a:picLocks noChangeAspect="1" noChangeArrowheads="1"/>
          </p:cNvPicPr>
          <p:nvPr/>
        </p:nvPicPr>
        <p:blipFill>
          <a:blip r:embed="rId3" cstate="print"/>
          <a:srcRect/>
          <a:stretch>
            <a:fillRect/>
          </a:stretch>
        </p:blipFill>
        <p:spPr bwMode="auto">
          <a:xfrm>
            <a:off x="2971800" y="1143000"/>
            <a:ext cx="5876925" cy="478155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200" dirty="0" err="1" smtClean="0"/>
              <a:t>HydroDesktop</a:t>
            </a:r>
            <a:r>
              <a:rPr lang="en-US" sz="3200" dirty="0" smtClean="0"/>
              <a:t> Data search – select keywords</a:t>
            </a:r>
            <a:endParaRPr lang="en-US" sz="3200" dirty="0"/>
          </a:p>
        </p:txBody>
      </p:sp>
      <p:pic>
        <p:nvPicPr>
          <p:cNvPr id="8" name="Picture 7" descr="search_keyword.png"/>
          <p:cNvPicPr>
            <a:picLocks noChangeAspect="1"/>
          </p:cNvPicPr>
          <p:nvPr/>
        </p:nvPicPr>
        <p:blipFill>
          <a:blip r:embed="rId3" cstate="print"/>
          <a:stretch>
            <a:fillRect/>
          </a:stretch>
        </p:blipFill>
        <p:spPr>
          <a:xfrm>
            <a:off x="1295400" y="1143000"/>
            <a:ext cx="6801672" cy="544794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normAutofit/>
          </a:bodyPr>
          <a:lstStyle/>
          <a:p>
            <a:r>
              <a:rPr lang="en-US" sz="3200" dirty="0" err="1" smtClean="0"/>
              <a:t>HydroDesktop</a:t>
            </a:r>
            <a:r>
              <a:rPr lang="en-US" sz="3200" dirty="0" smtClean="0"/>
              <a:t> Data search – Search Results</a:t>
            </a:r>
            <a:endParaRPr lang="en-US" sz="3200" dirty="0"/>
          </a:p>
        </p:txBody>
      </p:sp>
      <p:pic>
        <p:nvPicPr>
          <p:cNvPr id="6" name="Picture 5" descr="search_results_table.png"/>
          <p:cNvPicPr>
            <a:picLocks noChangeAspect="1"/>
          </p:cNvPicPr>
          <p:nvPr/>
        </p:nvPicPr>
        <p:blipFill>
          <a:blip r:embed="rId3" cstate="print"/>
          <a:stretch>
            <a:fillRect/>
          </a:stretch>
        </p:blipFill>
        <p:spPr>
          <a:xfrm>
            <a:off x="152400" y="1219200"/>
            <a:ext cx="5277587" cy="5449061"/>
          </a:xfrm>
          <a:prstGeom prst="rect">
            <a:avLst/>
          </a:prstGeom>
        </p:spPr>
      </p:pic>
      <p:pic>
        <p:nvPicPr>
          <p:cNvPr id="4" name="Picture 3" descr="search_results.png"/>
          <p:cNvPicPr>
            <a:picLocks noChangeAspect="1"/>
          </p:cNvPicPr>
          <p:nvPr/>
        </p:nvPicPr>
        <p:blipFill>
          <a:blip r:embed="rId4" cstate="print"/>
          <a:stretch>
            <a:fillRect/>
          </a:stretch>
        </p:blipFill>
        <p:spPr>
          <a:xfrm>
            <a:off x="3733800" y="762000"/>
            <a:ext cx="5024872" cy="5201318"/>
          </a:xfrm>
          <a:prstGeom prst="rect">
            <a:avLst/>
          </a:prstGeom>
        </p:spPr>
      </p:pic>
      <p:sp>
        <p:nvSpPr>
          <p:cNvPr id="9" name="Rectangle 8"/>
          <p:cNvSpPr/>
          <p:nvPr/>
        </p:nvSpPr>
        <p:spPr>
          <a:xfrm>
            <a:off x="381000" y="685800"/>
            <a:ext cx="2323253" cy="381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81000" y="685800"/>
            <a:ext cx="2380827" cy="369332"/>
          </a:xfrm>
          <a:prstGeom prst="rect">
            <a:avLst/>
          </a:prstGeom>
          <a:noFill/>
        </p:spPr>
        <p:txBody>
          <a:bodyPr wrap="square" rtlCol="0">
            <a:spAutoFit/>
          </a:bodyPr>
          <a:lstStyle/>
          <a:p>
            <a:r>
              <a:rPr lang="en-US" b="1" dirty="0" smtClean="0"/>
              <a:t>Snow - Idaho</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868362"/>
          </a:xfrm>
        </p:spPr>
        <p:txBody>
          <a:bodyPr/>
          <a:lstStyle/>
          <a:p>
            <a:r>
              <a:rPr lang="en-US" dirty="0" smtClean="0"/>
              <a:t>HydroDesktop Data Download</a:t>
            </a:r>
            <a:endParaRPr lang="en-US" dirty="0"/>
          </a:p>
        </p:txBody>
      </p:sp>
      <p:pic>
        <p:nvPicPr>
          <p:cNvPr id="4" name="Picture 3" descr="download_theme.png"/>
          <p:cNvPicPr>
            <a:picLocks noChangeAspect="1"/>
          </p:cNvPicPr>
          <p:nvPr/>
        </p:nvPicPr>
        <p:blipFill>
          <a:blip r:embed="rId3" cstate="print"/>
          <a:stretch>
            <a:fillRect/>
          </a:stretch>
        </p:blipFill>
        <p:spPr>
          <a:xfrm>
            <a:off x="228600" y="1142999"/>
            <a:ext cx="5525716" cy="4495801"/>
          </a:xfrm>
          <a:prstGeom prst="rect">
            <a:avLst/>
          </a:prstGeom>
        </p:spPr>
      </p:pic>
      <p:pic>
        <p:nvPicPr>
          <p:cNvPr id="5" name="Picture 4" descr="map_view.png"/>
          <p:cNvPicPr>
            <a:picLocks noChangeAspect="1"/>
          </p:cNvPicPr>
          <p:nvPr/>
        </p:nvPicPr>
        <p:blipFill>
          <a:blip r:embed="rId4" cstate="print"/>
          <a:stretch>
            <a:fillRect/>
          </a:stretch>
        </p:blipFill>
        <p:spPr>
          <a:xfrm>
            <a:off x="3505200" y="2188122"/>
            <a:ext cx="5410200" cy="4517478"/>
          </a:xfrm>
          <a:prstGeom prst="rect">
            <a:avLst/>
          </a:prstGeom>
        </p:spPr>
      </p:pic>
      <p:sp>
        <p:nvSpPr>
          <p:cNvPr id="7" name="Rounded Rectangle 6"/>
          <p:cNvSpPr/>
          <p:nvPr/>
        </p:nvSpPr>
        <p:spPr>
          <a:xfrm>
            <a:off x="3581400" y="2971800"/>
            <a:ext cx="1295400" cy="6096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fontScale="90000"/>
          </a:bodyPr>
          <a:lstStyle/>
          <a:p>
            <a:r>
              <a:rPr lang="en-US" dirty="0" smtClean="0"/>
              <a:t>HydroDesktop Plug-in Development</a:t>
            </a:r>
            <a:endParaRPr lang="en-US" dirty="0"/>
          </a:p>
        </p:txBody>
      </p:sp>
      <p:grpSp>
        <p:nvGrpSpPr>
          <p:cNvPr id="3" name="Group 2"/>
          <p:cNvGrpSpPr/>
          <p:nvPr/>
        </p:nvGrpSpPr>
        <p:grpSpPr>
          <a:xfrm>
            <a:off x="1447800" y="4648200"/>
            <a:ext cx="2971800" cy="1752600"/>
            <a:chOff x="-4341159" y="1066800"/>
            <a:chExt cx="3933265" cy="1676400"/>
          </a:xfrm>
        </p:grpSpPr>
        <p:sp>
          <p:nvSpPr>
            <p:cNvPr id="4" name="Rectangle 3"/>
            <p:cNvSpPr/>
            <p:nvPr/>
          </p:nvSpPr>
          <p:spPr>
            <a:xfrm>
              <a:off x="-4341159" y="1066800"/>
              <a:ext cx="3933265" cy="16764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341159" y="1431235"/>
              <a:ext cx="3832412" cy="1020780"/>
            </a:xfrm>
            <a:prstGeom prst="rect">
              <a:avLst/>
            </a:prstGeom>
            <a:noFill/>
          </p:spPr>
          <p:txBody>
            <a:bodyPr wrap="square" rtlCol="0">
              <a:spAutoFit/>
            </a:bodyPr>
            <a:lstStyle/>
            <a:p>
              <a:pPr>
                <a:buFont typeface="Arial" pitchFamily="34" charset="0"/>
                <a:buChar char="•"/>
              </a:pPr>
              <a:r>
                <a:rPr lang="en-US" sz="2000" dirty="0" smtClean="0"/>
                <a:t>Advanced Search</a:t>
              </a:r>
            </a:p>
            <a:p>
              <a:pPr>
                <a:buFont typeface="Arial" pitchFamily="34" charset="0"/>
                <a:buChar char="•"/>
              </a:pPr>
              <a:r>
                <a:rPr lang="en-US" sz="2000" dirty="0" smtClean="0"/>
                <a:t>Metadata Fetcher</a:t>
              </a:r>
            </a:p>
            <a:p>
              <a:pPr>
                <a:buFont typeface="Arial" pitchFamily="34" charset="0"/>
                <a:buChar char="•"/>
              </a:pPr>
              <a:r>
                <a:rPr lang="en-US" sz="2000" dirty="0" err="1" smtClean="0"/>
                <a:t>HydroModeler</a:t>
              </a:r>
              <a:r>
                <a:rPr lang="en-US" sz="2000" dirty="0" smtClean="0"/>
                <a:t> (Open MI)</a:t>
              </a:r>
            </a:p>
            <a:p>
              <a:endParaRPr lang="en-US" sz="2000" dirty="0" smtClean="0"/>
            </a:p>
          </p:txBody>
        </p:sp>
        <p:sp>
          <p:nvSpPr>
            <p:cNvPr id="6" name="TextBox 5"/>
            <p:cNvSpPr txBox="1"/>
            <p:nvPr/>
          </p:nvSpPr>
          <p:spPr>
            <a:xfrm>
              <a:off x="-4264959" y="1126435"/>
              <a:ext cx="3050242" cy="284869"/>
            </a:xfrm>
            <a:prstGeom prst="rect">
              <a:avLst/>
            </a:prstGeom>
            <a:noFill/>
          </p:spPr>
          <p:txBody>
            <a:bodyPr wrap="square" rtlCol="0">
              <a:spAutoFit/>
            </a:bodyPr>
            <a:lstStyle/>
            <a:p>
              <a:r>
                <a:rPr lang="en-US" b="1" dirty="0" smtClean="0"/>
                <a:t>Existing </a:t>
              </a:r>
              <a:r>
                <a:rPr lang="en-US" b="1" dirty="0" err="1" smtClean="0"/>
                <a:t>plugins</a:t>
              </a:r>
              <a:endParaRPr lang="en-US" dirty="0"/>
            </a:p>
          </p:txBody>
        </p:sp>
      </p:grpSp>
      <p:sp>
        <p:nvSpPr>
          <p:cNvPr id="7" name="TextBox 6"/>
          <p:cNvSpPr txBox="1"/>
          <p:nvPr/>
        </p:nvSpPr>
        <p:spPr>
          <a:xfrm>
            <a:off x="5410200" y="2209800"/>
            <a:ext cx="2819400" cy="369332"/>
          </a:xfrm>
          <a:prstGeom prst="rect">
            <a:avLst/>
          </a:prstGeom>
          <a:solidFill>
            <a:schemeClr val="accent3"/>
          </a:solidFill>
        </p:spPr>
        <p:txBody>
          <a:bodyPr wrap="square" rtlCol="0">
            <a:spAutoFit/>
          </a:bodyPr>
          <a:lstStyle/>
          <a:p>
            <a:r>
              <a:rPr lang="en-US" dirty="0" smtClean="0"/>
              <a:t>HydroDesktop.exe</a:t>
            </a:r>
            <a:endParaRPr lang="en-US" dirty="0"/>
          </a:p>
        </p:txBody>
      </p:sp>
      <p:grpSp>
        <p:nvGrpSpPr>
          <p:cNvPr id="13" name="Group 12"/>
          <p:cNvGrpSpPr/>
          <p:nvPr/>
        </p:nvGrpSpPr>
        <p:grpSpPr>
          <a:xfrm>
            <a:off x="1447800" y="1676400"/>
            <a:ext cx="2438400" cy="1828800"/>
            <a:chOff x="6019800" y="4724400"/>
            <a:chExt cx="2438400" cy="1828800"/>
          </a:xfrm>
        </p:grpSpPr>
        <p:sp>
          <p:nvSpPr>
            <p:cNvPr id="12" name="Rectangle 11"/>
            <p:cNvSpPr/>
            <p:nvPr/>
          </p:nvSpPr>
          <p:spPr>
            <a:xfrm>
              <a:off x="6019800" y="4724400"/>
              <a:ext cx="2362200" cy="18288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96000" y="5334000"/>
              <a:ext cx="2133600" cy="1066800"/>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172200" y="5410200"/>
              <a:ext cx="2286000" cy="923330"/>
            </a:xfrm>
            <a:prstGeom prst="rect">
              <a:avLst/>
            </a:prstGeom>
            <a:noFill/>
          </p:spPr>
          <p:txBody>
            <a:bodyPr wrap="square" rtlCol="0">
              <a:spAutoFit/>
            </a:bodyPr>
            <a:lstStyle/>
            <a:p>
              <a:r>
                <a:rPr lang="en-US" dirty="0" smtClean="0"/>
                <a:t>AdvancedSearch.dll</a:t>
              </a:r>
            </a:p>
            <a:p>
              <a:r>
                <a:rPr lang="en-US" dirty="0" smtClean="0"/>
                <a:t>HydroModeler.dll</a:t>
              </a:r>
            </a:p>
            <a:p>
              <a:r>
                <a:rPr lang="en-US" dirty="0" smtClean="0"/>
                <a:t>DataFetcher.dll</a:t>
              </a:r>
            </a:p>
          </p:txBody>
        </p:sp>
        <p:sp>
          <p:nvSpPr>
            <p:cNvPr id="9" name="TextBox 8"/>
            <p:cNvSpPr txBox="1"/>
            <p:nvPr/>
          </p:nvSpPr>
          <p:spPr>
            <a:xfrm>
              <a:off x="6096000" y="4724400"/>
              <a:ext cx="2286000" cy="369332"/>
            </a:xfrm>
            <a:prstGeom prst="rect">
              <a:avLst/>
            </a:prstGeom>
            <a:noFill/>
          </p:spPr>
          <p:txBody>
            <a:bodyPr wrap="square" rtlCol="0">
              <a:spAutoFit/>
            </a:bodyPr>
            <a:lstStyle/>
            <a:p>
              <a:r>
                <a:rPr lang="en-US" b="1" dirty="0" err="1" smtClean="0"/>
                <a:t>Plugins</a:t>
              </a:r>
              <a:endParaRPr lang="en-US" b="1" dirty="0"/>
            </a:p>
          </p:txBody>
        </p:sp>
      </p:grpSp>
      <p:sp>
        <p:nvSpPr>
          <p:cNvPr id="17" name="TextBox 16"/>
          <p:cNvSpPr txBox="1"/>
          <p:nvPr/>
        </p:nvSpPr>
        <p:spPr>
          <a:xfrm>
            <a:off x="5410200" y="2667000"/>
            <a:ext cx="2819400" cy="369332"/>
          </a:xfrm>
          <a:prstGeom prst="rect">
            <a:avLst/>
          </a:prstGeom>
          <a:solidFill>
            <a:schemeClr val="accent3"/>
          </a:solidFill>
        </p:spPr>
        <p:txBody>
          <a:bodyPr wrap="square" rtlCol="0">
            <a:spAutoFit/>
          </a:bodyPr>
          <a:lstStyle/>
          <a:p>
            <a:r>
              <a:rPr lang="en-US" dirty="0" smtClean="0"/>
              <a:t>MapWindow.dll</a:t>
            </a:r>
            <a:endParaRPr lang="en-US" dirty="0"/>
          </a:p>
        </p:txBody>
      </p:sp>
      <p:sp>
        <p:nvSpPr>
          <p:cNvPr id="18" name="TextBox 17"/>
          <p:cNvSpPr txBox="1"/>
          <p:nvPr/>
        </p:nvSpPr>
        <p:spPr>
          <a:xfrm>
            <a:off x="5410200" y="3124200"/>
            <a:ext cx="2819400" cy="369332"/>
          </a:xfrm>
          <a:prstGeom prst="rect">
            <a:avLst/>
          </a:prstGeom>
          <a:solidFill>
            <a:schemeClr val="accent3"/>
          </a:solidFill>
        </p:spPr>
        <p:txBody>
          <a:bodyPr wrap="square" rtlCol="0">
            <a:spAutoFit/>
          </a:bodyPr>
          <a:lstStyle/>
          <a:p>
            <a:r>
              <a:rPr lang="en-US" dirty="0" err="1" smtClean="0"/>
              <a:t>HydroDesktop.Database.dll</a:t>
            </a:r>
            <a:endParaRPr lang="en-US" dirty="0"/>
          </a:p>
        </p:txBody>
      </p:sp>
      <p:cxnSp>
        <p:nvCxnSpPr>
          <p:cNvPr id="42" name="Straight Arrow Connector 41"/>
          <p:cNvCxnSpPr>
            <a:endCxn id="17" idx="1"/>
          </p:cNvCxnSpPr>
          <p:nvPr/>
        </p:nvCxnSpPr>
        <p:spPr>
          <a:xfrm flipV="1">
            <a:off x="3810000" y="2851666"/>
            <a:ext cx="1600200" cy="43934"/>
          </a:xfrm>
          <a:prstGeom prst="straightConnector1">
            <a:avLst/>
          </a:prstGeom>
          <a:ln w="508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810000" y="2971800"/>
            <a:ext cx="1676400" cy="304800"/>
          </a:xfrm>
          <a:prstGeom prst="straightConnector1">
            <a:avLst/>
          </a:prstGeom>
          <a:ln w="50800">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46" name="Picture 45" descr="plugins2.png"/>
          <p:cNvPicPr>
            <a:picLocks noChangeAspect="1"/>
          </p:cNvPicPr>
          <p:nvPr/>
        </p:nvPicPr>
        <p:blipFill>
          <a:blip r:embed="rId3" cstate="print"/>
          <a:stretch>
            <a:fillRect/>
          </a:stretch>
        </p:blipFill>
        <p:spPr>
          <a:xfrm>
            <a:off x="5181600" y="4572000"/>
            <a:ext cx="3705742" cy="187668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9144000" cy="2364828"/>
          </a:xfrm>
          <a:prstGeom prst="rect">
            <a:avLst/>
          </a:prstGeom>
        </p:spPr>
        <p:txBody>
          <a:bodyPr vert="horz" lIns="313502" tIns="156751" rIns="313502" bIns="156751" rtlCol="0" anchor="t" anchorCtr="0">
            <a:normAutofit/>
          </a:bodyPr>
          <a:lstStyle/>
          <a:p>
            <a:pPr marL="0" marR="0" lvl="0" indent="0" algn="ctr" defTabSz="313502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HydroDesktop Collaborative Development</a:t>
            </a:r>
          </a:p>
          <a:p>
            <a:pPr lvl="0">
              <a:spcBef>
                <a:spcPct val="0"/>
              </a:spcBef>
            </a:pPr>
            <a:r>
              <a:rPr lang="en-US" sz="2000" dirty="0" smtClean="0">
                <a:solidFill>
                  <a:schemeClr val="tx1">
                    <a:tint val="75000"/>
                  </a:schemeClr>
                </a:solidFill>
              </a:rPr>
              <a:t>A web-based collaborative software design and development environment was set up on CodePlex.com. This site includes a discussion forum, wiki, source code repository and versioning system, and bug/issue tracking system.  </a:t>
            </a:r>
            <a:endParaRPr kumimoji="0" lang="en-US" sz="2000" b="0" i="0" u="none" strike="noStrike" kern="1200" cap="none" spc="0" normalizeH="0" baseline="0" noProof="0" dirty="0">
              <a:ln>
                <a:noFill/>
              </a:ln>
              <a:solidFill>
                <a:schemeClr val="tx1"/>
              </a:solidFill>
              <a:effectLst/>
              <a:uLnTx/>
              <a:uFillTx/>
              <a:latin typeface="+mj-lt"/>
              <a:ea typeface="+mj-ea"/>
              <a:cs typeface="+mj-cs"/>
            </a:endParaRPr>
          </a:p>
        </p:txBody>
      </p:sp>
      <p:pic>
        <p:nvPicPr>
          <p:cNvPr id="4" name="Picture 3"/>
          <p:cNvPicPr>
            <a:picLocks noChangeAspect="1" noChangeArrowheads="1"/>
          </p:cNvPicPr>
          <p:nvPr/>
        </p:nvPicPr>
        <p:blipFill>
          <a:blip r:embed="rId3" cstate="print"/>
          <a:srcRect b="-3334"/>
          <a:stretch>
            <a:fillRect/>
          </a:stretch>
        </p:blipFill>
        <p:spPr bwMode="auto">
          <a:xfrm>
            <a:off x="533400" y="1676400"/>
            <a:ext cx="5253487" cy="3665483"/>
          </a:xfrm>
          <a:prstGeom prst="rect">
            <a:avLst/>
          </a:prstGeom>
          <a:noFill/>
          <a:ln w="9525">
            <a:noFill/>
            <a:miter lim="800000"/>
            <a:headEnd/>
            <a:tailEnd/>
          </a:ln>
        </p:spPr>
      </p:pic>
      <p:pic>
        <p:nvPicPr>
          <p:cNvPr id="5" name="Picture 4"/>
          <p:cNvPicPr>
            <a:picLocks noChangeAspect="1" noChangeArrowheads="1"/>
          </p:cNvPicPr>
          <p:nvPr/>
        </p:nvPicPr>
        <p:blipFill>
          <a:blip r:embed="rId4" cstate="print"/>
          <a:srcRect t="23333" b="20000"/>
          <a:stretch>
            <a:fillRect/>
          </a:stretch>
        </p:blipFill>
        <p:spPr bwMode="auto">
          <a:xfrm>
            <a:off x="1981200" y="3124200"/>
            <a:ext cx="5250826" cy="2010103"/>
          </a:xfrm>
          <a:prstGeom prst="rect">
            <a:avLst/>
          </a:prstGeom>
          <a:ln>
            <a:headEnd/>
            <a:tailEnd/>
          </a:ln>
        </p:spPr>
        <p:style>
          <a:lnRef idx="1">
            <a:schemeClr val="accent4"/>
          </a:lnRef>
          <a:fillRef idx="2">
            <a:schemeClr val="accent4"/>
          </a:fillRef>
          <a:effectRef idx="1">
            <a:schemeClr val="accent4"/>
          </a:effectRef>
          <a:fontRef idx="minor">
            <a:schemeClr val="dk1"/>
          </a:fontRef>
        </p:style>
      </p:pic>
      <p:pic>
        <p:nvPicPr>
          <p:cNvPr id="6" name="Picture 5"/>
          <p:cNvPicPr>
            <a:picLocks noChangeAspect="1" noChangeArrowheads="1"/>
          </p:cNvPicPr>
          <p:nvPr/>
        </p:nvPicPr>
        <p:blipFill>
          <a:blip r:embed="rId5" cstate="print"/>
          <a:srcRect t="26615" b="20154"/>
          <a:stretch>
            <a:fillRect/>
          </a:stretch>
        </p:blipFill>
        <p:spPr bwMode="auto">
          <a:xfrm>
            <a:off x="3429000" y="3962400"/>
            <a:ext cx="5263621" cy="1891862"/>
          </a:xfrm>
          <a:prstGeom prst="rect">
            <a:avLst/>
          </a:prstGeom>
          <a:ln>
            <a:headEnd/>
            <a:tailEnd/>
          </a:ln>
        </p:spPr>
        <p:style>
          <a:lnRef idx="1">
            <a:schemeClr val="accent2"/>
          </a:lnRef>
          <a:fillRef idx="2">
            <a:schemeClr val="accent2"/>
          </a:fillRef>
          <a:effectRef idx="1">
            <a:schemeClr val="accent2"/>
          </a:effectRef>
          <a:fontRef idx="minor">
            <a:schemeClr val="dk1"/>
          </a:fontRef>
        </p:style>
      </p:pic>
      <p:pic>
        <p:nvPicPr>
          <p:cNvPr id="7" name="Picture 6"/>
          <p:cNvPicPr>
            <a:picLocks noChangeAspect="1" noChangeArrowheads="1"/>
          </p:cNvPicPr>
          <p:nvPr/>
        </p:nvPicPr>
        <p:blipFill>
          <a:blip r:embed="rId6" cstate="print"/>
          <a:srcRect t="31202" b="11900"/>
          <a:stretch>
            <a:fillRect/>
          </a:stretch>
        </p:blipFill>
        <p:spPr bwMode="auto">
          <a:xfrm>
            <a:off x="1219200" y="4800600"/>
            <a:ext cx="5286640" cy="1832741"/>
          </a:xfrm>
          <a:prstGeom prst="rect">
            <a:avLst/>
          </a:prstGeom>
          <a:ln>
            <a:headEnd/>
            <a:tailEnd/>
          </a:ln>
        </p:spPr>
        <p:style>
          <a:lnRef idx="1">
            <a:schemeClr val="accent1"/>
          </a:lnRef>
          <a:fillRef idx="2">
            <a:schemeClr val="accent1"/>
          </a:fillRef>
          <a:effectRef idx="1">
            <a:schemeClr val="accent1"/>
          </a:effectRef>
          <a:fontRef idx="minor">
            <a:schemeClr val="dk1"/>
          </a:fontRef>
        </p:style>
      </p:pic>
      <p:sp>
        <p:nvSpPr>
          <p:cNvPr id="8" name="TextBox 7"/>
          <p:cNvSpPr txBox="1"/>
          <p:nvPr/>
        </p:nvSpPr>
        <p:spPr>
          <a:xfrm>
            <a:off x="6019800" y="2057400"/>
            <a:ext cx="2819400" cy="400110"/>
          </a:xfrm>
          <a:prstGeom prst="rect">
            <a:avLst/>
          </a:prstGeom>
          <a:noFill/>
        </p:spPr>
        <p:txBody>
          <a:bodyPr wrap="square" rtlCol="0">
            <a:spAutoFit/>
          </a:bodyPr>
          <a:lstStyle/>
          <a:p>
            <a:r>
              <a:rPr lang="en-US" sz="2000" dirty="0" smtClean="0">
                <a:solidFill>
                  <a:srgbClr val="C00000"/>
                </a:solidFill>
              </a:rPr>
              <a:t>www.HydroDesktop.org</a:t>
            </a:r>
            <a:endParaRPr lang="en-US" sz="2000" dirty="0">
              <a:solidFill>
                <a:srgbClr val="C00000"/>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email"/>
          <a:srcRect/>
          <a:stretch>
            <a:fillRect/>
          </a:stretch>
        </p:blipFill>
        <p:spPr bwMode="auto">
          <a:xfrm>
            <a:off x="0" y="0"/>
            <a:ext cx="4191000" cy="791919"/>
          </a:xfrm>
          <a:prstGeom prst="rect">
            <a:avLst/>
          </a:prstGeom>
          <a:noFill/>
          <a:ln w="9525">
            <a:noFill/>
            <a:miter lim="800000"/>
            <a:headEnd/>
            <a:tailEnd/>
          </a:ln>
        </p:spPr>
      </p:pic>
      <p:pic>
        <p:nvPicPr>
          <p:cNvPr id="8" name="Picture 7" descr="cuahsi_logo_4"/>
          <p:cNvPicPr>
            <a:picLocks noChangeAspect="1"/>
          </p:cNvPicPr>
          <p:nvPr/>
        </p:nvPicPr>
        <p:blipFill>
          <a:blip r:embed="rId3" cstate="print"/>
          <a:srcRect/>
          <a:stretch>
            <a:fillRect/>
          </a:stretch>
        </p:blipFill>
        <p:spPr bwMode="auto">
          <a:xfrm>
            <a:off x="6324600" y="152400"/>
            <a:ext cx="2681288" cy="762000"/>
          </a:xfrm>
          <a:prstGeom prst="rect">
            <a:avLst/>
          </a:prstGeom>
          <a:noFill/>
          <a:ln w="9525">
            <a:noFill/>
            <a:miter lim="800000"/>
            <a:headEnd/>
            <a:tailEnd/>
          </a:ln>
        </p:spPr>
      </p:pic>
      <p:pic>
        <p:nvPicPr>
          <p:cNvPr id="9" name="Picture 8" descr="geospatial software lab.jpg"/>
          <p:cNvPicPr>
            <a:picLocks noChangeAspect="1"/>
          </p:cNvPicPr>
          <p:nvPr/>
        </p:nvPicPr>
        <p:blipFill>
          <a:blip r:embed="rId4" cstate="print"/>
          <a:srcRect/>
          <a:stretch>
            <a:fillRect/>
          </a:stretch>
        </p:blipFill>
        <p:spPr bwMode="auto">
          <a:xfrm>
            <a:off x="2362200" y="4800600"/>
            <a:ext cx="4450632" cy="1371600"/>
          </a:xfrm>
          <a:prstGeom prst="rect">
            <a:avLst/>
          </a:prstGeom>
          <a:noFill/>
          <a:ln w="9525">
            <a:noFill/>
            <a:miter lim="800000"/>
            <a:headEnd/>
            <a:tailEnd/>
          </a:ln>
        </p:spPr>
      </p:pic>
      <p:pic>
        <p:nvPicPr>
          <p:cNvPr id="11" name="Picture 2" descr="http://download.codeplex.com/Project/Download/FileDownload.aspx?ProjectName=hydrodesktop&amp;DownloadId=79804&amp;Build=15559"/>
          <p:cNvPicPr>
            <a:picLocks noChangeAspect="1" noChangeArrowheads="1"/>
          </p:cNvPicPr>
          <p:nvPr/>
        </p:nvPicPr>
        <p:blipFill>
          <a:blip r:embed="rId5" cstate="print"/>
          <a:srcRect/>
          <a:stretch>
            <a:fillRect/>
          </a:stretch>
        </p:blipFill>
        <p:spPr bwMode="auto">
          <a:xfrm>
            <a:off x="1219200" y="2362200"/>
            <a:ext cx="6773213" cy="16764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2"/>
          <p:cNvSpPr txBox="1">
            <a:spLocks noChangeArrowheads="1"/>
          </p:cNvSpPr>
          <p:nvPr/>
        </p:nvSpPr>
        <p:spPr bwMode="auto">
          <a:xfrm>
            <a:off x="381000" y="0"/>
            <a:ext cx="8229600" cy="715963"/>
          </a:xfrm>
          <a:prstGeom prst="rect">
            <a:avLst/>
          </a:prstGeom>
          <a:noFill/>
          <a:ln w="9525">
            <a:noFill/>
            <a:miter lim="800000"/>
            <a:headEnd/>
            <a:tailEnd/>
          </a:ln>
        </p:spPr>
        <p:txBody>
          <a:bodyPr/>
          <a:lstStyle/>
          <a:p>
            <a:pPr algn="ctr" rtl="0" fontAlgn="base">
              <a:spcBef>
                <a:spcPct val="0"/>
              </a:spcBef>
              <a:spcAft>
                <a:spcPct val="0"/>
              </a:spcAft>
            </a:pPr>
            <a:r>
              <a:rPr lang="en-US" sz="3600" kern="1200" dirty="0">
                <a:solidFill>
                  <a:srgbClr val="000000"/>
                </a:solidFill>
                <a:latin typeface="Calibri" pitchFamily="34" charset="0"/>
                <a:ea typeface="+mn-ea"/>
                <a:cs typeface="+mn-cs"/>
              </a:rPr>
              <a:t>What is the CUAHSI HIS?</a:t>
            </a:r>
          </a:p>
        </p:txBody>
      </p:sp>
      <p:sp>
        <p:nvSpPr>
          <p:cNvPr id="127" name="Rectangle 3"/>
          <p:cNvSpPr>
            <a:spLocks noChangeArrowheads="1"/>
          </p:cNvSpPr>
          <p:nvPr/>
        </p:nvSpPr>
        <p:spPr bwMode="auto">
          <a:xfrm>
            <a:off x="0" y="6053821"/>
            <a:ext cx="9144000" cy="830997"/>
          </a:xfrm>
          <a:prstGeom prst="rect">
            <a:avLst/>
          </a:prstGeom>
          <a:noFill/>
          <a:ln w="9525">
            <a:noFill/>
            <a:miter lim="800000"/>
            <a:headEnd/>
            <a:tailEnd/>
          </a:ln>
        </p:spPr>
        <p:txBody>
          <a:bodyPr>
            <a:spAutoFit/>
          </a:bodyPr>
          <a:lstStyle/>
          <a:p>
            <a:pPr algn="ctr" rtl="0" fontAlgn="base">
              <a:spcBef>
                <a:spcPct val="0"/>
              </a:spcBef>
              <a:spcAft>
                <a:spcPct val="0"/>
              </a:spcAft>
            </a:pPr>
            <a:r>
              <a:rPr lang="en-US" sz="1600" kern="1200" dirty="0">
                <a:solidFill>
                  <a:srgbClr val="000000"/>
                </a:solidFill>
                <a:latin typeface="Arial" charset="0"/>
                <a:ea typeface="+mn-ea"/>
                <a:cs typeface="+mn-cs"/>
              </a:rPr>
              <a:t>An internet based system to support the sharing of hydrologic data comprising databases connected using the internet through web services as well as software for data discovery, access and publication.</a:t>
            </a:r>
          </a:p>
        </p:txBody>
      </p:sp>
      <p:grpSp>
        <p:nvGrpSpPr>
          <p:cNvPr id="2" name="Group 130"/>
          <p:cNvGrpSpPr/>
          <p:nvPr/>
        </p:nvGrpSpPr>
        <p:grpSpPr>
          <a:xfrm>
            <a:off x="710836" y="1959428"/>
            <a:ext cx="7806690" cy="2688771"/>
            <a:chOff x="710836" y="1959428"/>
            <a:chExt cx="7806690" cy="2688771"/>
          </a:xfrm>
        </p:grpSpPr>
        <p:sp>
          <p:nvSpPr>
            <p:cNvPr id="164" name="Cloud"/>
            <p:cNvSpPr>
              <a:spLocks noChangeAspect="1" noEditPoints="1" noChangeArrowheads="1"/>
            </p:cNvSpPr>
            <p:nvPr/>
          </p:nvSpPr>
          <p:spPr bwMode="auto">
            <a:xfrm>
              <a:off x="710836" y="1959428"/>
              <a:ext cx="7806690" cy="2688771"/>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E8E8F8"/>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165" name="Text Box 60"/>
            <p:cNvSpPr txBox="1">
              <a:spLocks noChangeArrowheads="1"/>
            </p:cNvSpPr>
            <p:nvPr/>
          </p:nvSpPr>
          <p:spPr bwMode="auto">
            <a:xfrm>
              <a:off x="1915859" y="2783963"/>
              <a:ext cx="3106441" cy="584741"/>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kern="1200" dirty="0" smtClean="0">
                  <a:solidFill>
                    <a:srgbClr val="000000"/>
                  </a:solidFill>
                  <a:latin typeface="Calibri" pitchFamily="34" charset="0"/>
                  <a:ea typeface="+mn-ea"/>
                  <a:cs typeface="+mn-cs"/>
                </a:rPr>
                <a:t>Web services and Schema</a:t>
              </a:r>
            </a:p>
            <a:p>
              <a:pPr algn="ctr" rtl="0" eaLnBrk="0" fontAlgn="base" hangingPunct="0">
                <a:lnSpc>
                  <a:spcPct val="80000"/>
                </a:lnSpc>
                <a:spcBef>
                  <a:spcPct val="0"/>
                </a:spcBef>
                <a:spcAft>
                  <a:spcPct val="0"/>
                </a:spcAft>
              </a:pPr>
              <a:endParaRPr lang="en-US" sz="400" kern="1200" dirty="0" smtClean="0">
                <a:solidFill>
                  <a:srgbClr val="000000"/>
                </a:solidFill>
                <a:latin typeface="Calibri" pitchFamily="34" charset="0"/>
                <a:ea typeface="+mn-ea"/>
                <a:cs typeface="+mn-cs"/>
              </a:endParaRPr>
            </a:p>
            <a:p>
              <a:pPr algn="ctr" eaLnBrk="0" hangingPunct="0">
                <a:lnSpc>
                  <a:spcPct val="80000"/>
                </a:lnSpc>
              </a:pPr>
              <a:r>
                <a:rPr lang="en-US" dirty="0" err="1" smtClean="0">
                  <a:solidFill>
                    <a:srgbClr val="000000"/>
                  </a:solidFill>
                  <a:latin typeface="Calibri" pitchFamily="34" charset="0"/>
                </a:rPr>
                <a:t>WaterOneFlow</a:t>
              </a:r>
              <a:r>
                <a:rPr lang="en-US" dirty="0" smtClean="0">
                  <a:solidFill>
                    <a:srgbClr val="000000"/>
                  </a:solidFill>
                  <a:latin typeface="Calibri" pitchFamily="34" charset="0"/>
                </a:rPr>
                <a:t> </a:t>
              </a:r>
              <a:r>
                <a:rPr lang="en-US" kern="1200" dirty="0">
                  <a:solidFill>
                    <a:srgbClr val="000000"/>
                  </a:solidFill>
                  <a:latin typeface="Calibri" pitchFamily="34" charset="0"/>
                  <a:ea typeface="+mn-ea"/>
                  <a:cs typeface="+mn-cs"/>
                </a:rPr>
                <a:t>and </a:t>
              </a:r>
              <a:r>
                <a:rPr lang="en-US" kern="1200" dirty="0" err="1">
                  <a:solidFill>
                    <a:srgbClr val="000000"/>
                  </a:solidFill>
                  <a:latin typeface="Calibri" pitchFamily="34" charset="0"/>
                  <a:ea typeface="+mn-ea"/>
                  <a:cs typeface="+mn-cs"/>
                </a:rPr>
                <a:t>WaterML</a:t>
              </a:r>
              <a:endParaRPr lang="en-US" kern="1200" dirty="0">
                <a:solidFill>
                  <a:srgbClr val="000000"/>
                </a:solidFill>
                <a:latin typeface="Calibri" pitchFamily="34" charset="0"/>
                <a:ea typeface="+mn-ea"/>
                <a:cs typeface="+mn-cs"/>
              </a:endParaRPr>
            </a:p>
          </p:txBody>
        </p:sp>
        <p:sp>
          <p:nvSpPr>
            <p:cNvPr id="179" name="Text Box 60"/>
            <p:cNvSpPr txBox="1">
              <a:spLocks noChangeArrowheads="1"/>
            </p:cNvSpPr>
            <p:nvPr/>
          </p:nvSpPr>
          <p:spPr bwMode="auto">
            <a:xfrm>
              <a:off x="2175054" y="3381595"/>
              <a:ext cx="2588050" cy="486253"/>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sz="1600" kern="1200" dirty="0">
                  <a:solidFill>
                    <a:srgbClr val="000000"/>
                  </a:solidFill>
                  <a:latin typeface="Calibri" pitchFamily="34" charset="0"/>
                  <a:ea typeface="+mn-ea"/>
                  <a:cs typeface="+mn-cs"/>
                </a:rPr>
                <a:t>to transmit hydrologic data in a standard way</a:t>
              </a:r>
            </a:p>
          </p:txBody>
        </p:sp>
        <p:sp>
          <p:nvSpPr>
            <p:cNvPr id="180" name="Text Box 12"/>
            <p:cNvSpPr txBox="1">
              <a:spLocks noChangeArrowheads="1"/>
            </p:cNvSpPr>
            <p:nvPr/>
          </p:nvSpPr>
          <p:spPr bwMode="auto">
            <a:xfrm>
              <a:off x="5323932" y="2748231"/>
              <a:ext cx="1415237" cy="954379"/>
            </a:xfrm>
            <a:prstGeom prst="rect">
              <a:avLst/>
            </a:prstGeom>
            <a:noFill/>
            <a:ln w="9525">
              <a:noFill/>
              <a:miter lim="800000"/>
              <a:headEnd/>
              <a:tailEnd/>
            </a:ln>
          </p:spPr>
          <p:txBody>
            <a:bodyPr wrap="none">
              <a:spAutoFit/>
            </a:bodyPr>
            <a:lstStyle/>
            <a:p>
              <a:pPr algn="l" rtl="0" fontAlgn="base">
                <a:spcBef>
                  <a:spcPct val="0"/>
                </a:spcBef>
                <a:spcAft>
                  <a:spcPct val="0"/>
                </a:spcAft>
              </a:pPr>
              <a:r>
                <a:rPr lang="en-US" sz="1400" kern="1200" dirty="0" err="1">
                  <a:solidFill>
                    <a:srgbClr val="0066FF"/>
                  </a:solidFill>
                  <a:latin typeface="Arial" charset="0"/>
                  <a:ea typeface="+mn-ea"/>
                  <a:cs typeface="+mn-cs"/>
                </a:rPr>
                <a:t>GetSites</a:t>
              </a:r>
              <a:endParaRPr lang="en-US" sz="1400" kern="1200" dirty="0">
                <a:solidFill>
                  <a:srgbClr val="0066FF"/>
                </a:solidFill>
                <a:latin typeface="Arial" charset="0"/>
                <a:ea typeface="+mn-ea"/>
                <a:cs typeface="+mn-cs"/>
              </a:endParaRPr>
            </a:p>
            <a:p>
              <a:pPr algn="l" rtl="0" fontAlgn="base">
                <a:spcBef>
                  <a:spcPct val="0"/>
                </a:spcBef>
                <a:spcAft>
                  <a:spcPct val="0"/>
                </a:spcAft>
              </a:pPr>
              <a:r>
                <a:rPr lang="en-US" sz="1400" kern="1200" dirty="0" err="1">
                  <a:solidFill>
                    <a:srgbClr val="0066FF"/>
                  </a:solidFill>
                  <a:latin typeface="Arial" charset="0"/>
                  <a:ea typeface="+mn-ea"/>
                  <a:cs typeface="+mn-cs"/>
                </a:rPr>
                <a:t>GetSiteInfo</a:t>
              </a:r>
              <a:endParaRPr lang="en-US" sz="1400" kern="1200" dirty="0">
                <a:solidFill>
                  <a:srgbClr val="0066FF"/>
                </a:solidFill>
                <a:latin typeface="Arial" charset="0"/>
                <a:ea typeface="+mn-ea"/>
                <a:cs typeface="+mn-cs"/>
              </a:endParaRPr>
            </a:p>
            <a:p>
              <a:pPr algn="l" rtl="0" fontAlgn="base">
                <a:spcBef>
                  <a:spcPct val="0"/>
                </a:spcBef>
                <a:spcAft>
                  <a:spcPct val="0"/>
                </a:spcAft>
              </a:pPr>
              <a:r>
                <a:rPr lang="en-US" sz="1400" kern="1200" dirty="0" err="1">
                  <a:solidFill>
                    <a:srgbClr val="0066FF"/>
                  </a:solidFill>
                  <a:latin typeface="Arial" charset="0"/>
                  <a:ea typeface="+mn-ea"/>
                  <a:cs typeface="+mn-cs"/>
                </a:rPr>
                <a:t>GetVariableInfo</a:t>
              </a:r>
              <a:endParaRPr lang="en-US" sz="1400" kern="1200" dirty="0">
                <a:solidFill>
                  <a:srgbClr val="0066FF"/>
                </a:solidFill>
                <a:latin typeface="Arial" charset="0"/>
                <a:ea typeface="+mn-ea"/>
                <a:cs typeface="+mn-cs"/>
              </a:endParaRPr>
            </a:p>
            <a:p>
              <a:pPr algn="l" rtl="0" fontAlgn="base">
                <a:spcBef>
                  <a:spcPct val="0"/>
                </a:spcBef>
                <a:spcAft>
                  <a:spcPct val="0"/>
                </a:spcAft>
              </a:pPr>
              <a:r>
                <a:rPr lang="en-US" sz="1400" kern="1200" dirty="0" err="1">
                  <a:solidFill>
                    <a:srgbClr val="0066FF"/>
                  </a:solidFill>
                  <a:latin typeface="Arial" charset="0"/>
                  <a:ea typeface="+mn-ea"/>
                  <a:cs typeface="+mn-cs"/>
                </a:rPr>
                <a:t>GetValues</a:t>
              </a:r>
              <a:endParaRPr lang="en-US" sz="1400" kern="1200" dirty="0">
                <a:solidFill>
                  <a:srgbClr val="0066FF"/>
                </a:solidFill>
                <a:latin typeface="Arial" charset="0"/>
                <a:ea typeface="+mn-ea"/>
                <a:cs typeface="+mn-cs"/>
              </a:endParaRPr>
            </a:p>
          </p:txBody>
        </p:sp>
        <p:sp>
          <p:nvSpPr>
            <p:cNvPr id="181" name="Oval 13"/>
            <p:cNvSpPr>
              <a:spLocks noChangeArrowheads="1"/>
            </p:cNvSpPr>
            <p:nvPr/>
          </p:nvSpPr>
          <p:spPr bwMode="auto">
            <a:xfrm>
              <a:off x="4935969" y="2836135"/>
              <a:ext cx="110819" cy="110853"/>
            </a:xfrm>
            <a:prstGeom prst="ellipse">
              <a:avLst/>
            </a:prstGeom>
            <a:solidFill>
              <a:srgbClr val="DEFEE3"/>
            </a:solidFill>
            <a:ln w="9525">
              <a:solidFill>
                <a:srgbClr val="000000"/>
              </a:solidFill>
              <a:round/>
              <a:headEnd/>
              <a:tailEnd/>
            </a:ln>
          </p:spPr>
          <p:txBody>
            <a:bodyPr wrap="none" anchor="ctr"/>
            <a:lstStyle/>
            <a:p>
              <a:pPr algn="ctr" rtl="0" fontAlgn="base">
                <a:spcBef>
                  <a:spcPct val="0"/>
                </a:spcBef>
                <a:spcAft>
                  <a:spcPct val="0"/>
                </a:spcAft>
              </a:pPr>
              <a:endParaRPr lang="en-US" sz="1400" kern="1200">
                <a:solidFill>
                  <a:srgbClr val="000000"/>
                </a:solidFill>
                <a:latin typeface="Arial" charset="0"/>
                <a:ea typeface="+mn-ea"/>
                <a:cs typeface="+mn-cs"/>
              </a:endParaRPr>
            </a:p>
          </p:txBody>
        </p:sp>
        <p:sp>
          <p:nvSpPr>
            <p:cNvPr id="182" name="Oval 14"/>
            <p:cNvSpPr>
              <a:spLocks noChangeArrowheads="1"/>
            </p:cNvSpPr>
            <p:nvPr/>
          </p:nvSpPr>
          <p:spPr bwMode="auto">
            <a:xfrm>
              <a:off x="4935969" y="3057841"/>
              <a:ext cx="110819" cy="110853"/>
            </a:xfrm>
            <a:prstGeom prst="ellipse">
              <a:avLst/>
            </a:prstGeom>
            <a:solidFill>
              <a:srgbClr val="DEFEE3"/>
            </a:solidFill>
            <a:ln w="9525">
              <a:solidFill>
                <a:srgbClr val="000000"/>
              </a:solidFill>
              <a:round/>
              <a:headEnd/>
              <a:tailEnd/>
            </a:ln>
          </p:spPr>
          <p:txBody>
            <a:bodyPr wrap="none" anchor="ctr"/>
            <a:lstStyle/>
            <a:p>
              <a:pPr algn="ctr" rtl="0" fontAlgn="base">
                <a:spcBef>
                  <a:spcPct val="0"/>
                </a:spcBef>
                <a:spcAft>
                  <a:spcPct val="0"/>
                </a:spcAft>
              </a:pPr>
              <a:endParaRPr lang="en-US" sz="1400" kern="1200">
                <a:solidFill>
                  <a:srgbClr val="000000"/>
                </a:solidFill>
                <a:latin typeface="Arial" charset="0"/>
                <a:ea typeface="+mn-ea"/>
                <a:cs typeface="+mn-cs"/>
              </a:endParaRPr>
            </a:p>
          </p:txBody>
        </p:sp>
        <p:sp>
          <p:nvSpPr>
            <p:cNvPr id="183" name="Oval 15"/>
            <p:cNvSpPr>
              <a:spLocks noChangeArrowheads="1"/>
            </p:cNvSpPr>
            <p:nvPr/>
          </p:nvSpPr>
          <p:spPr bwMode="auto">
            <a:xfrm>
              <a:off x="4935969" y="3279547"/>
              <a:ext cx="110819" cy="110853"/>
            </a:xfrm>
            <a:prstGeom prst="ellipse">
              <a:avLst/>
            </a:prstGeom>
            <a:solidFill>
              <a:srgbClr val="DEFEE3"/>
            </a:solidFill>
            <a:ln w="9525">
              <a:solidFill>
                <a:srgbClr val="000000"/>
              </a:solidFill>
              <a:round/>
              <a:headEnd/>
              <a:tailEnd/>
            </a:ln>
          </p:spPr>
          <p:txBody>
            <a:bodyPr wrap="none" anchor="ctr"/>
            <a:lstStyle/>
            <a:p>
              <a:pPr algn="ctr" rtl="0" fontAlgn="base">
                <a:spcBef>
                  <a:spcPct val="0"/>
                </a:spcBef>
                <a:spcAft>
                  <a:spcPct val="0"/>
                </a:spcAft>
              </a:pPr>
              <a:endParaRPr lang="en-US" sz="1400" kern="1200">
                <a:solidFill>
                  <a:srgbClr val="000000"/>
                </a:solidFill>
                <a:latin typeface="Arial" charset="0"/>
                <a:ea typeface="+mn-ea"/>
                <a:cs typeface="+mn-cs"/>
              </a:endParaRPr>
            </a:p>
          </p:txBody>
        </p:sp>
        <p:grpSp>
          <p:nvGrpSpPr>
            <p:cNvPr id="3" name="Group 249"/>
            <p:cNvGrpSpPr/>
            <p:nvPr/>
          </p:nvGrpSpPr>
          <p:grpSpPr>
            <a:xfrm>
              <a:off x="5034923" y="2890634"/>
              <a:ext cx="344830" cy="666022"/>
              <a:chOff x="5034923" y="2890634"/>
              <a:chExt cx="344830" cy="666022"/>
            </a:xfrm>
          </p:grpSpPr>
          <p:sp>
            <p:nvSpPr>
              <p:cNvPr id="187" name="Line 9"/>
              <p:cNvSpPr>
                <a:spLocks noChangeShapeType="1"/>
              </p:cNvSpPr>
              <p:nvPr/>
            </p:nvSpPr>
            <p:spPr bwMode="auto">
              <a:xfrm>
                <a:off x="5034923" y="2890634"/>
                <a:ext cx="343675" cy="0"/>
              </a:xfrm>
              <a:prstGeom prst="line">
                <a:avLst/>
              </a:prstGeom>
              <a:noFill/>
              <a:ln w="9525">
                <a:solidFill>
                  <a:srgbClr val="000000"/>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188" name="Line 10"/>
              <p:cNvSpPr>
                <a:spLocks noChangeShapeType="1"/>
              </p:cNvSpPr>
              <p:nvPr/>
            </p:nvSpPr>
            <p:spPr bwMode="auto">
              <a:xfrm>
                <a:off x="5034923" y="3112277"/>
                <a:ext cx="343675" cy="0"/>
              </a:xfrm>
              <a:prstGeom prst="line">
                <a:avLst/>
              </a:prstGeom>
              <a:noFill/>
              <a:ln w="9525">
                <a:solidFill>
                  <a:srgbClr val="000000"/>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189" name="Line 11"/>
              <p:cNvSpPr>
                <a:spLocks noChangeShapeType="1"/>
              </p:cNvSpPr>
              <p:nvPr/>
            </p:nvSpPr>
            <p:spPr bwMode="auto">
              <a:xfrm>
                <a:off x="5034923" y="3333919"/>
                <a:ext cx="343675" cy="0"/>
              </a:xfrm>
              <a:prstGeom prst="line">
                <a:avLst/>
              </a:prstGeom>
              <a:noFill/>
              <a:ln w="9525">
                <a:solidFill>
                  <a:srgbClr val="000000"/>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190" name="Line 11"/>
              <p:cNvSpPr>
                <a:spLocks noChangeShapeType="1"/>
              </p:cNvSpPr>
              <p:nvPr/>
            </p:nvSpPr>
            <p:spPr bwMode="auto">
              <a:xfrm>
                <a:off x="5036078" y="3556656"/>
                <a:ext cx="343675" cy="0"/>
              </a:xfrm>
              <a:prstGeom prst="line">
                <a:avLst/>
              </a:prstGeom>
              <a:noFill/>
              <a:ln w="9525">
                <a:solidFill>
                  <a:srgbClr val="000000"/>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grpSp>
        <p:sp>
          <p:nvSpPr>
            <p:cNvPr id="185" name="Oval 15"/>
            <p:cNvSpPr>
              <a:spLocks noChangeArrowheads="1"/>
            </p:cNvSpPr>
            <p:nvPr/>
          </p:nvSpPr>
          <p:spPr bwMode="auto">
            <a:xfrm>
              <a:off x="4927377" y="3502346"/>
              <a:ext cx="110819" cy="110853"/>
            </a:xfrm>
            <a:prstGeom prst="ellipse">
              <a:avLst/>
            </a:prstGeom>
            <a:solidFill>
              <a:srgbClr val="DEFEE3"/>
            </a:solidFill>
            <a:ln w="9525">
              <a:solidFill>
                <a:srgbClr val="000000"/>
              </a:solidFill>
              <a:round/>
              <a:headEnd/>
              <a:tailEnd/>
            </a:ln>
          </p:spPr>
          <p:txBody>
            <a:bodyPr wrap="none" anchor="ctr"/>
            <a:lstStyle/>
            <a:p>
              <a:pPr algn="ctr" rtl="0" fontAlgn="base">
                <a:spcBef>
                  <a:spcPct val="0"/>
                </a:spcBef>
                <a:spcAft>
                  <a:spcPct val="0"/>
                </a:spcAft>
              </a:pPr>
              <a:endParaRPr lang="en-US" sz="1400" kern="1200">
                <a:solidFill>
                  <a:srgbClr val="000000"/>
                </a:solidFill>
                <a:latin typeface="Arial" charset="0"/>
                <a:ea typeface="+mn-ea"/>
                <a:cs typeface="+mn-cs"/>
              </a:endParaRPr>
            </a:p>
          </p:txBody>
        </p:sp>
        <p:sp>
          <p:nvSpPr>
            <p:cNvPr id="186" name="Line 599"/>
            <p:cNvSpPr>
              <a:spLocks noChangeShapeType="1"/>
            </p:cNvSpPr>
            <p:nvPr/>
          </p:nvSpPr>
          <p:spPr bwMode="auto">
            <a:xfrm flipV="1">
              <a:off x="2140691" y="3363695"/>
              <a:ext cx="2659910" cy="4348"/>
            </a:xfrm>
            <a:prstGeom prst="line">
              <a:avLst/>
            </a:prstGeom>
            <a:solidFill>
              <a:schemeClr val="accent1">
                <a:lumMod val="20000"/>
                <a:lumOff val="80000"/>
              </a:schemeClr>
            </a:solid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grpSp>
      <p:grpSp>
        <p:nvGrpSpPr>
          <p:cNvPr id="4" name="Group 190"/>
          <p:cNvGrpSpPr/>
          <p:nvPr/>
        </p:nvGrpSpPr>
        <p:grpSpPr>
          <a:xfrm>
            <a:off x="302258" y="718459"/>
            <a:ext cx="1880498" cy="1617435"/>
            <a:chOff x="302258" y="718459"/>
            <a:chExt cx="1880498" cy="1617435"/>
          </a:xfrm>
        </p:grpSpPr>
        <p:sp>
          <p:nvSpPr>
            <p:cNvPr id="192" name="Rectangle 558"/>
            <p:cNvSpPr>
              <a:spLocks noChangeArrowheads="1"/>
            </p:cNvSpPr>
            <p:nvPr/>
          </p:nvSpPr>
          <p:spPr bwMode="auto">
            <a:xfrm flipH="1">
              <a:off x="302258" y="729344"/>
              <a:ext cx="1869249" cy="1606550"/>
            </a:xfrm>
            <a:custGeom>
              <a:avLst/>
              <a:gdLst>
                <a:gd name="connsiteX0" fmla="*/ 0 w 1869249"/>
                <a:gd name="connsiteY0" fmla="*/ 1606550 h 1606550"/>
                <a:gd name="connsiteX1" fmla="*/ 0 w 1869249"/>
                <a:gd name="connsiteY1" fmla="*/ 0 h 1606550"/>
                <a:gd name="connsiteX2" fmla="*/ 1869249 w 1869249"/>
                <a:gd name="connsiteY2" fmla="*/ 1606550 h 1606550"/>
                <a:gd name="connsiteX3" fmla="*/ 0 w 1869249"/>
                <a:gd name="connsiteY3" fmla="*/ 1606550 h 1606550"/>
              </a:gdLst>
              <a:ahLst/>
              <a:cxnLst>
                <a:cxn ang="0">
                  <a:pos x="connsiteX0" y="connsiteY0"/>
                </a:cxn>
                <a:cxn ang="0">
                  <a:pos x="connsiteX1" y="connsiteY1"/>
                </a:cxn>
                <a:cxn ang="0">
                  <a:pos x="connsiteX2" y="connsiteY2"/>
                </a:cxn>
                <a:cxn ang="0">
                  <a:pos x="connsiteX3" y="connsiteY3"/>
                </a:cxn>
              </a:cxnLst>
              <a:rect l="l" t="t" r="r" b="b"/>
              <a:pathLst>
                <a:path w="1869249" h="1606550">
                  <a:moveTo>
                    <a:pt x="0" y="1606550"/>
                  </a:moveTo>
                  <a:lnTo>
                    <a:pt x="0" y="0"/>
                  </a:lnTo>
                  <a:lnTo>
                    <a:pt x="1869249" y="1606550"/>
                  </a:lnTo>
                  <a:lnTo>
                    <a:pt x="0" y="1606550"/>
                  </a:lnTo>
                  <a:close/>
                </a:path>
              </a:pathLst>
            </a:custGeom>
            <a:solidFill>
              <a:srgbClr val="E8E8F8"/>
            </a:solidFill>
            <a:ln w="25400">
              <a:no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193" name="Rectangle 558"/>
            <p:cNvSpPr>
              <a:spLocks noChangeArrowheads="1"/>
            </p:cNvSpPr>
            <p:nvPr/>
          </p:nvSpPr>
          <p:spPr bwMode="auto">
            <a:xfrm>
              <a:off x="313507" y="718459"/>
              <a:ext cx="1869249" cy="1606550"/>
            </a:xfrm>
            <a:prstGeom prst="rect">
              <a:avLst/>
            </a:prstGeom>
            <a:noFill/>
            <a:ln w="25400">
              <a:solidFill>
                <a:schemeClr val="tx2">
                  <a:lumMod val="75000"/>
                </a:schemeClr>
              </a:solid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194" name="Text Box 559"/>
            <p:cNvSpPr txBox="1">
              <a:spLocks noChangeArrowheads="1"/>
            </p:cNvSpPr>
            <p:nvPr/>
          </p:nvSpPr>
          <p:spPr bwMode="auto">
            <a:xfrm>
              <a:off x="443572" y="783773"/>
              <a:ext cx="1609118" cy="319446"/>
            </a:xfrm>
            <a:prstGeom prst="rect">
              <a:avLst/>
            </a:prstGeom>
            <a:noFill/>
            <a:ln w="9525">
              <a:noFill/>
              <a:miter lim="800000"/>
              <a:headEnd/>
              <a:tailEnd/>
            </a:ln>
          </p:spPr>
          <p:txBody>
            <a:bodyPr wrap="square">
              <a:spAutoFit/>
            </a:bodyPr>
            <a:lstStyle/>
            <a:p>
              <a:pPr algn="ctr" rtl="0" fontAlgn="base">
                <a:lnSpc>
                  <a:spcPct val="80000"/>
                </a:lnSpc>
                <a:spcBef>
                  <a:spcPct val="50000"/>
                </a:spcBef>
                <a:spcAft>
                  <a:spcPct val="0"/>
                </a:spcAft>
              </a:pPr>
              <a:r>
                <a:rPr lang="en-US" kern="1200" dirty="0">
                  <a:solidFill>
                    <a:srgbClr val="000000"/>
                  </a:solidFill>
                  <a:latin typeface="Calibri" pitchFamily="34" charset="0"/>
                  <a:ea typeface="+mn-ea"/>
                  <a:cs typeface="+mn-cs"/>
                </a:rPr>
                <a:t>Discovery</a:t>
              </a:r>
            </a:p>
          </p:txBody>
        </p:sp>
        <p:sp>
          <p:nvSpPr>
            <p:cNvPr id="195" name="Rectangle 598"/>
            <p:cNvSpPr>
              <a:spLocks noChangeArrowheads="1"/>
            </p:cNvSpPr>
            <p:nvPr/>
          </p:nvSpPr>
          <p:spPr bwMode="auto">
            <a:xfrm>
              <a:off x="615269" y="1169710"/>
              <a:ext cx="1265724" cy="294183"/>
            </a:xfrm>
            <a:prstGeom prst="rect">
              <a:avLst/>
            </a:prstGeom>
            <a:noFill/>
            <a:ln w="9525">
              <a:noFill/>
              <a:miter lim="800000"/>
              <a:headEnd/>
              <a:tailEnd/>
            </a:ln>
          </p:spPr>
          <p:txBody>
            <a:bodyPr wrap="square">
              <a:spAutoFit/>
            </a:bodyPr>
            <a:lstStyle/>
            <a:p>
              <a:pPr algn="ctr" rtl="0" fontAlgn="base">
                <a:lnSpc>
                  <a:spcPct val="80000"/>
                </a:lnSpc>
                <a:spcBef>
                  <a:spcPct val="0"/>
                </a:spcBef>
                <a:spcAft>
                  <a:spcPct val="0"/>
                </a:spcAft>
              </a:pPr>
              <a:r>
                <a:rPr lang="en-US" sz="1600" kern="1200" dirty="0" err="1" smtClean="0">
                  <a:solidFill>
                    <a:srgbClr val="000000"/>
                  </a:solidFill>
                  <a:latin typeface="Calibri" pitchFamily="34" charset="0"/>
                  <a:ea typeface="+mn-ea"/>
                  <a:cs typeface="+mn-cs"/>
                </a:rPr>
                <a:t>Hydroseek</a:t>
              </a:r>
              <a:endParaRPr lang="en-US" sz="1600" kern="1200" dirty="0">
                <a:solidFill>
                  <a:srgbClr val="000000"/>
                </a:solidFill>
                <a:latin typeface="Calibri" pitchFamily="34" charset="0"/>
                <a:ea typeface="+mn-ea"/>
                <a:cs typeface="+mn-cs"/>
              </a:endParaRPr>
            </a:p>
          </p:txBody>
        </p:sp>
        <p:sp>
          <p:nvSpPr>
            <p:cNvPr id="196" name="Line 599"/>
            <p:cNvSpPr>
              <a:spLocks noChangeShapeType="1"/>
            </p:cNvSpPr>
            <p:nvPr/>
          </p:nvSpPr>
          <p:spPr bwMode="auto">
            <a:xfrm>
              <a:off x="519081" y="1114693"/>
              <a:ext cx="1458100" cy="0"/>
            </a:xfrm>
            <a:prstGeom prst="line">
              <a:avLst/>
            </a:prstGeom>
            <a:solidFill>
              <a:schemeClr val="accent1">
                <a:lumMod val="20000"/>
                <a:lumOff val="80000"/>
              </a:schemeClr>
            </a:solid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pic>
          <p:nvPicPr>
            <p:cNvPr id="197" name="Picture 9" descr="hydroseek1.jpg">
              <a:hlinkClick r:id="rId3"/>
            </p:cNvPr>
            <p:cNvPicPr>
              <a:picLocks noChangeAspect="1"/>
            </p:cNvPicPr>
            <p:nvPr/>
          </p:nvPicPr>
          <p:blipFill>
            <a:blip r:embed="rId4" cstate="print"/>
            <a:srcRect/>
            <a:stretch>
              <a:fillRect/>
            </a:stretch>
          </p:blipFill>
          <p:spPr bwMode="auto">
            <a:xfrm>
              <a:off x="490218" y="1416915"/>
              <a:ext cx="1515826" cy="854391"/>
            </a:xfrm>
            <a:prstGeom prst="rect">
              <a:avLst/>
            </a:prstGeom>
            <a:solidFill>
              <a:schemeClr val="accent1">
                <a:lumMod val="20000"/>
                <a:lumOff val="80000"/>
              </a:schemeClr>
            </a:solidFill>
            <a:ln w="9525">
              <a:noFill/>
              <a:miter lim="800000"/>
              <a:headEnd/>
              <a:tailEnd/>
            </a:ln>
          </p:spPr>
        </p:pic>
      </p:grpSp>
      <p:grpSp>
        <p:nvGrpSpPr>
          <p:cNvPr id="5" name="Group 197"/>
          <p:cNvGrpSpPr/>
          <p:nvPr/>
        </p:nvGrpSpPr>
        <p:grpSpPr>
          <a:xfrm>
            <a:off x="6888115" y="718458"/>
            <a:ext cx="1874884" cy="1606551"/>
            <a:chOff x="6888115" y="718458"/>
            <a:chExt cx="1874884" cy="1606551"/>
          </a:xfrm>
        </p:grpSpPr>
        <p:sp>
          <p:nvSpPr>
            <p:cNvPr id="199" name="Rectangle 558"/>
            <p:cNvSpPr>
              <a:spLocks noChangeArrowheads="1"/>
            </p:cNvSpPr>
            <p:nvPr/>
          </p:nvSpPr>
          <p:spPr bwMode="auto">
            <a:xfrm>
              <a:off x="6888115" y="718458"/>
              <a:ext cx="1869249" cy="1606550"/>
            </a:xfrm>
            <a:custGeom>
              <a:avLst/>
              <a:gdLst>
                <a:gd name="connsiteX0" fmla="*/ 0 w 1869249"/>
                <a:gd name="connsiteY0" fmla="*/ 1606550 h 1606550"/>
                <a:gd name="connsiteX1" fmla="*/ 0 w 1869249"/>
                <a:gd name="connsiteY1" fmla="*/ 0 h 1606550"/>
                <a:gd name="connsiteX2" fmla="*/ 1869249 w 1869249"/>
                <a:gd name="connsiteY2" fmla="*/ 1606550 h 1606550"/>
                <a:gd name="connsiteX3" fmla="*/ 0 w 1869249"/>
                <a:gd name="connsiteY3" fmla="*/ 1606550 h 1606550"/>
              </a:gdLst>
              <a:ahLst/>
              <a:cxnLst>
                <a:cxn ang="0">
                  <a:pos x="connsiteX0" y="connsiteY0"/>
                </a:cxn>
                <a:cxn ang="0">
                  <a:pos x="connsiteX1" y="connsiteY1"/>
                </a:cxn>
                <a:cxn ang="0">
                  <a:pos x="connsiteX2" y="connsiteY2"/>
                </a:cxn>
                <a:cxn ang="0">
                  <a:pos x="connsiteX3" y="connsiteY3"/>
                </a:cxn>
              </a:cxnLst>
              <a:rect l="l" t="t" r="r" b="b"/>
              <a:pathLst>
                <a:path w="1869249" h="1606550">
                  <a:moveTo>
                    <a:pt x="0" y="1606550"/>
                  </a:moveTo>
                  <a:lnTo>
                    <a:pt x="0" y="0"/>
                  </a:lnTo>
                  <a:lnTo>
                    <a:pt x="1869249" y="1606550"/>
                  </a:lnTo>
                  <a:lnTo>
                    <a:pt x="0" y="1606550"/>
                  </a:lnTo>
                  <a:close/>
                </a:path>
              </a:pathLst>
            </a:custGeom>
            <a:solidFill>
              <a:srgbClr val="E8E8F8"/>
            </a:solidFill>
            <a:ln w="25400">
              <a:no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grpSp>
          <p:nvGrpSpPr>
            <p:cNvPr id="6" name="Group 252"/>
            <p:cNvGrpSpPr/>
            <p:nvPr/>
          </p:nvGrpSpPr>
          <p:grpSpPr>
            <a:xfrm>
              <a:off x="6893750" y="718459"/>
              <a:ext cx="1869249" cy="1606550"/>
              <a:chOff x="6893750" y="718459"/>
              <a:chExt cx="1869249" cy="1606550"/>
            </a:xfrm>
          </p:grpSpPr>
          <p:pic>
            <p:nvPicPr>
              <p:cNvPr id="201" name="Picture 2" descr="C:\Documents and Settings\Kim Schreuders\Local Settings\Temporary Internet Files\Content.IE5\8OR8V1MP\MCj04127600000[1].wmf"/>
              <p:cNvPicPr>
                <a:picLocks noChangeAspect="1" noChangeArrowheads="1"/>
              </p:cNvPicPr>
              <p:nvPr/>
            </p:nvPicPr>
            <p:blipFill>
              <a:blip r:embed="rId5" cstate="print"/>
              <a:srcRect/>
              <a:stretch>
                <a:fillRect/>
              </a:stretch>
            </p:blipFill>
            <p:spPr bwMode="auto">
              <a:xfrm>
                <a:off x="7496791" y="1684606"/>
                <a:ext cx="663167" cy="607080"/>
              </a:xfrm>
              <a:prstGeom prst="rect">
                <a:avLst/>
              </a:prstGeom>
              <a:noFill/>
              <a:ln w="9525">
                <a:noFill/>
                <a:miter lim="800000"/>
                <a:headEnd/>
                <a:tailEnd/>
              </a:ln>
            </p:spPr>
          </p:pic>
          <p:sp>
            <p:nvSpPr>
              <p:cNvPr id="202" name="Text Box 563"/>
              <p:cNvSpPr txBox="1">
                <a:spLocks noChangeArrowheads="1"/>
              </p:cNvSpPr>
              <p:nvPr/>
            </p:nvSpPr>
            <p:spPr bwMode="auto">
              <a:xfrm>
                <a:off x="7062876" y="783773"/>
                <a:ext cx="1530996" cy="319446"/>
              </a:xfrm>
              <a:prstGeom prst="rect">
                <a:avLst/>
              </a:prstGeom>
              <a:noFill/>
              <a:ln w="9525">
                <a:noFill/>
                <a:miter lim="800000"/>
                <a:headEnd/>
                <a:tailEnd/>
              </a:ln>
            </p:spPr>
            <p:txBody>
              <a:bodyPr wrap="square">
                <a:spAutoFit/>
              </a:bodyPr>
              <a:lstStyle/>
              <a:p>
                <a:pPr algn="ctr" rtl="0" fontAlgn="base">
                  <a:lnSpc>
                    <a:spcPct val="80000"/>
                  </a:lnSpc>
                  <a:spcBef>
                    <a:spcPct val="0"/>
                  </a:spcBef>
                  <a:spcAft>
                    <a:spcPct val="0"/>
                  </a:spcAft>
                </a:pPr>
                <a:r>
                  <a:rPr lang="en-US" kern="1200" dirty="0">
                    <a:solidFill>
                      <a:srgbClr val="000000"/>
                    </a:solidFill>
                    <a:latin typeface="Calibri" pitchFamily="34" charset="0"/>
                    <a:ea typeface="+mn-ea"/>
                    <a:cs typeface="+mn-cs"/>
                  </a:rPr>
                  <a:t>Analysis</a:t>
                </a:r>
              </a:p>
            </p:txBody>
          </p:sp>
          <p:sp>
            <p:nvSpPr>
              <p:cNvPr id="203" name="Rectangle 558"/>
              <p:cNvSpPr>
                <a:spLocks noChangeArrowheads="1"/>
              </p:cNvSpPr>
              <p:nvPr/>
            </p:nvSpPr>
            <p:spPr bwMode="auto">
              <a:xfrm>
                <a:off x="6893750" y="718459"/>
                <a:ext cx="1869249" cy="1606550"/>
              </a:xfrm>
              <a:prstGeom prst="rect">
                <a:avLst/>
              </a:prstGeom>
              <a:noFill/>
              <a:ln w="25400">
                <a:solidFill>
                  <a:schemeClr val="tx2">
                    <a:lumMod val="75000"/>
                  </a:schemeClr>
                </a:solid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08" name="Line 599"/>
              <p:cNvSpPr>
                <a:spLocks noChangeShapeType="1"/>
              </p:cNvSpPr>
              <p:nvPr/>
            </p:nvSpPr>
            <p:spPr bwMode="auto">
              <a:xfrm>
                <a:off x="7099324" y="1114693"/>
                <a:ext cx="1458100" cy="0"/>
              </a:xfrm>
              <a:prstGeom prst="line">
                <a:avLst/>
              </a:prstGeom>
              <a:no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209" name="Rectangle 598"/>
              <p:cNvSpPr>
                <a:spLocks noChangeArrowheads="1"/>
              </p:cNvSpPr>
              <p:nvPr/>
            </p:nvSpPr>
            <p:spPr bwMode="auto">
              <a:xfrm>
                <a:off x="7110189" y="1192570"/>
                <a:ext cx="1436370" cy="491160"/>
              </a:xfrm>
              <a:prstGeom prst="rect">
                <a:avLst/>
              </a:prstGeom>
              <a:noFill/>
              <a:ln w="9525">
                <a:noFill/>
                <a:miter lim="800000"/>
                <a:headEnd/>
                <a:tailEnd/>
              </a:ln>
            </p:spPr>
            <p:txBody>
              <a:bodyPr wrap="square">
                <a:spAutoFit/>
              </a:bodyPr>
              <a:lstStyle/>
              <a:p>
                <a:pPr algn="ctr" rtl="0" fontAlgn="base">
                  <a:lnSpc>
                    <a:spcPct val="80000"/>
                  </a:lnSpc>
                  <a:spcBef>
                    <a:spcPct val="0"/>
                  </a:spcBef>
                  <a:spcAft>
                    <a:spcPct val="0"/>
                  </a:spcAft>
                </a:pPr>
                <a:r>
                  <a:rPr lang="en-US" sz="1600" kern="1200" dirty="0">
                    <a:solidFill>
                      <a:srgbClr val="000000"/>
                    </a:solidFill>
                    <a:latin typeface="Calibri" pitchFamily="34" charset="0"/>
                    <a:ea typeface="+mn-ea"/>
                    <a:cs typeface="+mn-cs"/>
                  </a:rPr>
                  <a:t>MATLAB, Excel, GIS, R, …</a:t>
                </a:r>
              </a:p>
            </p:txBody>
          </p:sp>
        </p:grpSp>
      </p:grpSp>
      <p:grpSp>
        <p:nvGrpSpPr>
          <p:cNvPr id="7" name="Group 209"/>
          <p:cNvGrpSpPr/>
          <p:nvPr/>
        </p:nvGrpSpPr>
        <p:grpSpPr>
          <a:xfrm>
            <a:off x="4675690" y="696688"/>
            <a:ext cx="1915415" cy="1628321"/>
            <a:chOff x="4675690" y="696688"/>
            <a:chExt cx="1915415" cy="1628321"/>
          </a:xfrm>
        </p:grpSpPr>
        <p:sp>
          <p:nvSpPr>
            <p:cNvPr id="213" name="Rectangle 558"/>
            <p:cNvSpPr>
              <a:spLocks noChangeArrowheads="1"/>
            </p:cNvSpPr>
            <p:nvPr/>
          </p:nvSpPr>
          <p:spPr bwMode="auto">
            <a:xfrm>
              <a:off x="4675690" y="696688"/>
              <a:ext cx="1869249" cy="1606550"/>
            </a:xfrm>
            <a:prstGeom prst="rect">
              <a:avLst/>
            </a:prstGeom>
            <a:solidFill>
              <a:schemeClr val="bg1"/>
            </a:solidFill>
            <a:ln w="25400">
              <a:no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16" name="Rectangle 558"/>
            <p:cNvSpPr>
              <a:spLocks noChangeArrowheads="1"/>
            </p:cNvSpPr>
            <p:nvPr/>
          </p:nvSpPr>
          <p:spPr bwMode="auto">
            <a:xfrm>
              <a:off x="4721856" y="707573"/>
              <a:ext cx="1869249" cy="1606550"/>
            </a:xfrm>
            <a:custGeom>
              <a:avLst/>
              <a:gdLst>
                <a:gd name="connsiteX0" fmla="*/ 0 w 1869249"/>
                <a:gd name="connsiteY0" fmla="*/ 1606550 h 1606550"/>
                <a:gd name="connsiteX1" fmla="*/ 0 w 1869249"/>
                <a:gd name="connsiteY1" fmla="*/ 0 h 1606550"/>
                <a:gd name="connsiteX2" fmla="*/ 1869249 w 1869249"/>
                <a:gd name="connsiteY2" fmla="*/ 1606550 h 1606550"/>
                <a:gd name="connsiteX3" fmla="*/ 0 w 1869249"/>
                <a:gd name="connsiteY3" fmla="*/ 1606550 h 1606550"/>
              </a:gdLst>
              <a:ahLst/>
              <a:cxnLst>
                <a:cxn ang="0">
                  <a:pos x="connsiteX0" y="connsiteY0"/>
                </a:cxn>
                <a:cxn ang="0">
                  <a:pos x="connsiteX1" y="connsiteY1"/>
                </a:cxn>
                <a:cxn ang="0">
                  <a:pos x="connsiteX2" y="connsiteY2"/>
                </a:cxn>
                <a:cxn ang="0">
                  <a:pos x="connsiteX3" y="connsiteY3"/>
                </a:cxn>
              </a:cxnLst>
              <a:rect l="l" t="t" r="r" b="b"/>
              <a:pathLst>
                <a:path w="1869249" h="1606550">
                  <a:moveTo>
                    <a:pt x="0" y="1606550"/>
                  </a:moveTo>
                  <a:lnTo>
                    <a:pt x="0" y="0"/>
                  </a:lnTo>
                  <a:lnTo>
                    <a:pt x="1869249" y="1606550"/>
                  </a:lnTo>
                  <a:lnTo>
                    <a:pt x="0" y="1606550"/>
                  </a:lnTo>
                  <a:close/>
                </a:path>
              </a:pathLst>
            </a:custGeom>
            <a:solidFill>
              <a:srgbClr val="E8E8F8"/>
            </a:solidFill>
            <a:ln w="25400">
              <a:no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28" name="Rectangle 558"/>
            <p:cNvSpPr>
              <a:spLocks noChangeArrowheads="1"/>
            </p:cNvSpPr>
            <p:nvPr/>
          </p:nvSpPr>
          <p:spPr bwMode="auto">
            <a:xfrm>
              <a:off x="4697462" y="718459"/>
              <a:ext cx="1869249" cy="1606550"/>
            </a:xfrm>
            <a:prstGeom prst="rect">
              <a:avLst/>
            </a:prstGeom>
            <a:noFill/>
            <a:ln w="25400">
              <a:solidFill>
                <a:schemeClr val="tx2">
                  <a:lumMod val="75000"/>
                </a:schemeClr>
              </a:solid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31" name="Text Box 559"/>
            <p:cNvSpPr txBox="1">
              <a:spLocks noChangeArrowheads="1"/>
            </p:cNvSpPr>
            <p:nvPr/>
          </p:nvSpPr>
          <p:spPr bwMode="auto">
            <a:xfrm>
              <a:off x="4827527" y="783773"/>
              <a:ext cx="1609118" cy="319446"/>
            </a:xfrm>
            <a:prstGeom prst="rect">
              <a:avLst/>
            </a:prstGeom>
            <a:noFill/>
            <a:ln w="9525">
              <a:noFill/>
              <a:miter lim="800000"/>
              <a:headEnd/>
              <a:tailEnd/>
            </a:ln>
          </p:spPr>
          <p:txBody>
            <a:bodyPr wrap="square">
              <a:spAutoFit/>
            </a:bodyPr>
            <a:lstStyle/>
            <a:p>
              <a:pPr algn="ctr" rtl="0" fontAlgn="base">
                <a:lnSpc>
                  <a:spcPct val="80000"/>
                </a:lnSpc>
                <a:spcBef>
                  <a:spcPct val="50000"/>
                </a:spcBef>
                <a:spcAft>
                  <a:spcPct val="0"/>
                </a:spcAft>
              </a:pPr>
              <a:r>
                <a:rPr lang="en-US" kern="1200" dirty="0">
                  <a:solidFill>
                    <a:srgbClr val="000000"/>
                  </a:solidFill>
                  <a:latin typeface="Calibri" pitchFamily="34" charset="0"/>
                  <a:ea typeface="+mn-ea"/>
                  <a:cs typeface="+mn-cs"/>
                </a:rPr>
                <a:t>Modeling</a:t>
              </a:r>
            </a:p>
          </p:txBody>
        </p:sp>
        <p:sp>
          <p:nvSpPr>
            <p:cNvPr id="232" name="Line 599"/>
            <p:cNvSpPr>
              <a:spLocks noChangeShapeType="1"/>
            </p:cNvSpPr>
            <p:nvPr/>
          </p:nvSpPr>
          <p:spPr bwMode="auto">
            <a:xfrm>
              <a:off x="4903036" y="1114693"/>
              <a:ext cx="1458100" cy="0"/>
            </a:xfrm>
            <a:prstGeom prst="line">
              <a:avLst/>
            </a:prstGeom>
            <a:solidFill>
              <a:schemeClr val="accent1">
                <a:lumMod val="20000"/>
                <a:lumOff val="80000"/>
              </a:schemeClr>
            </a:solid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233" name="Rectangle 598"/>
            <p:cNvSpPr>
              <a:spLocks noChangeArrowheads="1"/>
            </p:cNvSpPr>
            <p:nvPr/>
          </p:nvSpPr>
          <p:spPr bwMode="auto">
            <a:xfrm>
              <a:off x="4688839" y="1188760"/>
              <a:ext cx="1886494" cy="289310"/>
            </a:xfrm>
            <a:prstGeom prst="rect">
              <a:avLst/>
            </a:prstGeom>
            <a:noFill/>
            <a:ln w="9525">
              <a:noFill/>
              <a:miter lim="800000"/>
              <a:headEnd/>
              <a:tailEnd/>
            </a:ln>
          </p:spPr>
          <p:txBody>
            <a:bodyPr wrap="square">
              <a:spAutoFit/>
            </a:bodyPr>
            <a:lstStyle/>
            <a:p>
              <a:pPr algn="ctr" rtl="0" fontAlgn="base">
                <a:lnSpc>
                  <a:spcPct val="80000"/>
                </a:lnSpc>
                <a:spcBef>
                  <a:spcPct val="0"/>
                </a:spcBef>
                <a:spcAft>
                  <a:spcPct val="0"/>
                </a:spcAft>
              </a:pPr>
              <a:r>
                <a:rPr lang="en-US" sz="1600" kern="1200" dirty="0" err="1">
                  <a:solidFill>
                    <a:srgbClr val="000000"/>
                  </a:solidFill>
                  <a:latin typeface="Calibri" pitchFamily="34" charset="0"/>
                  <a:ea typeface="+mn-ea"/>
                  <a:cs typeface="+mn-cs"/>
                </a:rPr>
                <a:t>HydroLink</a:t>
              </a:r>
              <a:r>
                <a:rPr lang="en-US" sz="1600" kern="1200" dirty="0">
                  <a:solidFill>
                    <a:srgbClr val="000000"/>
                  </a:solidFill>
                  <a:latin typeface="Calibri" pitchFamily="34" charset="0"/>
                  <a:ea typeface="+mn-ea"/>
                  <a:cs typeface="+mn-cs"/>
                </a:rPr>
                <a:t> + </a:t>
              </a:r>
              <a:r>
                <a:rPr lang="en-US" sz="1600" kern="1200" dirty="0" err="1">
                  <a:solidFill>
                    <a:srgbClr val="000000"/>
                  </a:solidFill>
                  <a:latin typeface="Calibri" pitchFamily="34" charset="0"/>
                  <a:ea typeface="+mn-ea"/>
                  <a:cs typeface="+mn-cs"/>
                </a:rPr>
                <a:t>OpenMI</a:t>
              </a:r>
              <a:endParaRPr lang="en-US" sz="1600" kern="1200" dirty="0">
                <a:solidFill>
                  <a:srgbClr val="000000"/>
                </a:solidFill>
                <a:latin typeface="Calibri" pitchFamily="34" charset="0"/>
                <a:ea typeface="+mn-ea"/>
                <a:cs typeface="+mn-cs"/>
              </a:endParaRPr>
            </a:p>
          </p:txBody>
        </p:sp>
        <p:pic>
          <p:nvPicPr>
            <p:cNvPr id="234" name="Picture 10" descr="gisaspects"/>
            <p:cNvPicPr>
              <a:picLocks noChangeAspect="1" noChangeArrowheads="1"/>
            </p:cNvPicPr>
            <p:nvPr/>
          </p:nvPicPr>
          <p:blipFill>
            <a:blip r:embed="rId6" cstate="print"/>
            <a:srcRect l="29996" t="13141" r="31125" b="59071"/>
            <a:stretch>
              <a:fillRect/>
            </a:stretch>
          </p:blipFill>
          <p:spPr bwMode="auto">
            <a:xfrm>
              <a:off x="4899455" y="1452111"/>
              <a:ext cx="1465262" cy="808503"/>
            </a:xfrm>
            <a:prstGeom prst="rect">
              <a:avLst/>
            </a:prstGeom>
            <a:solidFill>
              <a:schemeClr val="accent1">
                <a:lumMod val="20000"/>
                <a:lumOff val="80000"/>
              </a:schemeClr>
            </a:solidFill>
            <a:ln w="9525">
              <a:noFill/>
              <a:miter lim="800000"/>
              <a:headEnd/>
              <a:tailEnd/>
            </a:ln>
          </p:spPr>
        </p:pic>
      </p:grpSp>
      <p:grpSp>
        <p:nvGrpSpPr>
          <p:cNvPr id="8" name="Group 234"/>
          <p:cNvGrpSpPr/>
          <p:nvPr/>
        </p:nvGrpSpPr>
        <p:grpSpPr>
          <a:xfrm>
            <a:off x="2501173" y="718459"/>
            <a:ext cx="1869249" cy="1606550"/>
            <a:chOff x="2501173" y="718459"/>
            <a:chExt cx="1869249" cy="1606550"/>
          </a:xfrm>
        </p:grpSpPr>
        <p:sp>
          <p:nvSpPr>
            <p:cNvPr id="236" name="Rectangle 558"/>
            <p:cNvSpPr>
              <a:spLocks noChangeArrowheads="1"/>
            </p:cNvSpPr>
            <p:nvPr/>
          </p:nvSpPr>
          <p:spPr bwMode="auto">
            <a:xfrm>
              <a:off x="2501173" y="718459"/>
              <a:ext cx="1869249" cy="1606550"/>
            </a:xfrm>
            <a:prstGeom prst="rect">
              <a:avLst/>
            </a:prstGeom>
            <a:solidFill>
              <a:srgbClr val="E8E8F8"/>
            </a:solidFill>
            <a:ln w="25400">
              <a:solidFill>
                <a:schemeClr val="tx2">
                  <a:lumMod val="75000"/>
                </a:schemeClr>
              </a:solid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38" name="Text Box 559"/>
            <p:cNvSpPr txBox="1">
              <a:spLocks noChangeArrowheads="1"/>
            </p:cNvSpPr>
            <p:nvPr/>
          </p:nvSpPr>
          <p:spPr bwMode="auto">
            <a:xfrm>
              <a:off x="2637297" y="783773"/>
              <a:ext cx="1597000" cy="319446"/>
            </a:xfrm>
            <a:prstGeom prst="rect">
              <a:avLst/>
            </a:prstGeom>
            <a:noFill/>
            <a:ln w="9525">
              <a:noFill/>
              <a:miter lim="800000"/>
              <a:headEnd/>
              <a:tailEnd/>
            </a:ln>
          </p:spPr>
          <p:txBody>
            <a:bodyPr wrap="square">
              <a:spAutoFit/>
            </a:bodyPr>
            <a:lstStyle/>
            <a:p>
              <a:pPr algn="ctr" rtl="0" fontAlgn="base">
                <a:lnSpc>
                  <a:spcPct val="80000"/>
                </a:lnSpc>
                <a:spcBef>
                  <a:spcPct val="50000"/>
                </a:spcBef>
                <a:spcAft>
                  <a:spcPct val="0"/>
                </a:spcAft>
              </a:pPr>
              <a:r>
                <a:rPr lang="en-US" kern="1200" dirty="0">
                  <a:solidFill>
                    <a:srgbClr val="000000"/>
                  </a:solidFill>
                  <a:latin typeface="Calibri" pitchFamily="34" charset="0"/>
                  <a:ea typeface="+mn-ea"/>
                  <a:cs typeface="+mn-cs"/>
                </a:rPr>
                <a:t>Access</a:t>
              </a:r>
            </a:p>
          </p:txBody>
        </p:sp>
        <p:sp>
          <p:nvSpPr>
            <p:cNvPr id="239" name="Line 599"/>
            <p:cNvSpPr>
              <a:spLocks noChangeShapeType="1"/>
            </p:cNvSpPr>
            <p:nvPr/>
          </p:nvSpPr>
          <p:spPr bwMode="auto">
            <a:xfrm>
              <a:off x="2706747" y="1114693"/>
              <a:ext cx="1458100" cy="0"/>
            </a:xfrm>
            <a:prstGeom prst="line">
              <a:avLst/>
            </a:prstGeom>
            <a:solidFill>
              <a:schemeClr val="accent1">
                <a:lumMod val="20000"/>
                <a:lumOff val="80000"/>
              </a:schemeClr>
            </a:solid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240" name="Rectangle 598"/>
            <p:cNvSpPr>
              <a:spLocks noChangeArrowheads="1"/>
            </p:cNvSpPr>
            <p:nvPr/>
          </p:nvSpPr>
          <p:spPr bwMode="auto">
            <a:xfrm>
              <a:off x="2802935" y="1196380"/>
              <a:ext cx="1265724" cy="294183"/>
            </a:xfrm>
            <a:prstGeom prst="rect">
              <a:avLst/>
            </a:prstGeom>
            <a:noFill/>
            <a:ln w="9525">
              <a:noFill/>
              <a:miter lim="800000"/>
              <a:headEnd/>
              <a:tailEnd/>
            </a:ln>
          </p:spPr>
          <p:txBody>
            <a:bodyPr wrap="square">
              <a:spAutoFit/>
            </a:bodyPr>
            <a:lstStyle/>
            <a:p>
              <a:pPr algn="ctr" rtl="0" fontAlgn="base">
                <a:lnSpc>
                  <a:spcPct val="80000"/>
                </a:lnSpc>
                <a:spcBef>
                  <a:spcPct val="0"/>
                </a:spcBef>
                <a:spcAft>
                  <a:spcPct val="0"/>
                </a:spcAft>
              </a:pPr>
              <a:r>
                <a:rPr lang="en-US" sz="1600" kern="1200" dirty="0">
                  <a:solidFill>
                    <a:srgbClr val="000000"/>
                  </a:solidFill>
                  <a:latin typeface="Calibri" pitchFamily="34" charset="0"/>
                  <a:ea typeface="+mn-ea"/>
                  <a:cs typeface="+mn-cs"/>
                </a:rPr>
                <a:t>HIS Desktop</a:t>
              </a:r>
            </a:p>
          </p:txBody>
        </p:sp>
        <p:pic>
          <p:nvPicPr>
            <p:cNvPr id="242" name="Picture 584" descr="MCj03871500000[1]"/>
            <p:cNvPicPr>
              <a:picLocks noChangeAspect="1" noChangeArrowheads="1"/>
            </p:cNvPicPr>
            <p:nvPr/>
          </p:nvPicPr>
          <p:blipFill>
            <a:blip r:embed="rId7" cstate="print"/>
            <a:srcRect/>
            <a:stretch>
              <a:fillRect/>
            </a:stretch>
          </p:blipFill>
          <p:spPr bwMode="auto">
            <a:xfrm>
              <a:off x="3051415" y="1508256"/>
              <a:ext cx="768764" cy="761996"/>
            </a:xfrm>
            <a:prstGeom prst="rect">
              <a:avLst/>
            </a:prstGeom>
            <a:solidFill>
              <a:schemeClr val="accent1">
                <a:lumMod val="20000"/>
                <a:lumOff val="80000"/>
              </a:schemeClr>
            </a:solidFill>
            <a:ln w="9525">
              <a:noFill/>
              <a:miter lim="800000"/>
              <a:headEnd/>
              <a:tailEnd/>
            </a:ln>
          </p:spPr>
        </p:pic>
      </p:grpSp>
      <p:grpSp>
        <p:nvGrpSpPr>
          <p:cNvPr id="9" name="Group 242"/>
          <p:cNvGrpSpPr/>
          <p:nvPr/>
        </p:nvGrpSpPr>
        <p:grpSpPr>
          <a:xfrm>
            <a:off x="261264" y="4348293"/>
            <a:ext cx="1929704" cy="1606550"/>
            <a:chOff x="261264" y="4348293"/>
            <a:chExt cx="1929704" cy="1606550"/>
          </a:xfrm>
        </p:grpSpPr>
        <p:sp>
          <p:nvSpPr>
            <p:cNvPr id="244" name="Rectangle 558"/>
            <p:cNvSpPr>
              <a:spLocks noChangeArrowheads="1"/>
            </p:cNvSpPr>
            <p:nvPr/>
          </p:nvSpPr>
          <p:spPr bwMode="auto">
            <a:xfrm>
              <a:off x="261264" y="4348293"/>
              <a:ext cx="1891917" cy="1606550"/>
            </a:xfrm>
            <a:prstGeom prst="rect">
              <a:avLst/>
            </a:prstGeom>
            <a:solidFill>
              <a:schemeClr val="bg1"/>
            </a:solidFill>
            <a:ln w="25400">
              <a:solidFill>
                <a:schemeClr val="tx2">
                  <a:lumMod val="75000"/>
                </a:schemeClr>
              </a:solid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46" name="Text Box 232"/>
            <p:cNvSpPr txBox="1">
              <a:spLocks noChangeArrowheads="1"/>
            </p:cNvSpPr>
            <p:nvPr/>
          </p:nvSpPr>
          <p:spPr bwMode="auto">
            <a:xfrm>
              <a:off x="387477" y="4425525"/>
              <a:ext cx="1639491" cy="319412"/>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kern="1200" dirty="0">
                  <a:solidFill>
                    <a:srgbClr val="000000"/>
                  </a:solidFill>
                  <a:latin typeface="Calibri" pitchFamily="34" charset="0"/>
                  <a:ea typeface="+mn-ea"/>
                  <a:cs typeface="+mn-cs"/>
                </a:rPr>
                <a:t>Observatories</a:t>
              </a:r>
            </a:p>
          </p:txBody>
        </p:sp>
        <p:pic>
          <p:nvPicPr>
            <p:cNvPr id="248" name="Picture 3" descr="C:\Working\PhD\Dissertation\Chapter 2 - LittleBearTestBed\Table and Figure Source\Figure1\Figure1.jpg"/>
            <p:cNvPicPr>
              <a:picLocks noChangeAspect="1" noChangeArrowheads="1"/>
            </p:cNvPicPr>
            <p:nvPr/>
          </p:nvPicPr>
          <p:blipFill>
            <a:blip r:embed="rId8" cstate="print"/>
            <a:srcRect l="11111" r="8333"/>
            <a:stretch>
              <a:fillRect/>
            </a:stretch>
          </p:blipFill>
          <p:spPr bwMode="auto">
            <a:xfrm>
              <a:off x="283026" y="4789716"/>
              <a:ext cx="1390568" cy="1150938"/>
            </a:xfrm>
            <a:prstGeom prst="rect">
              <a:avLst/>
            </a:prstGeom>
            <a:noFill/>
            <a:ln w="9525">
              <a:noFill/>
              <a:miter lim="800000"/>
              <a:headEnd/>
              <a:tailEnd/>
            </a:ln>
          </p:spPr>
        </p:pic>
        <p:sp>
          <p:nvSpPr>
            <p:cNvPr id="250" name="Text Box 60"/>
            <p:cNvSpPr txBox="1">
              <a:spLocks noChangeArrowheads="1"/>
            </p:cNvSpPr>
            <p:nvPr/>
          </p:nvSpPr>
          <p:spPr bwMode="auto">
            <a:xfrm>
              <a:off x="936174" y="4784210"/>
              <a:ext cx="1254794" cy="880207"/>
            </a:xfrm>
            <a:prstGeom prst="rect">
              <a:avLst/>
            </a:prstGeom>
            <a:noFill/>
            <a:ln w="9525">
              <a:noFill/>
              <a:miter lim="800000"/>
              <a:headEnd/>
              <a:tailEnd type="none" w="lg" len="lg"/>
            </a:ln>
          </p:spPr>
          <p:txBody>
            <a:bodyPr wrap="square" lIns="91403" tIns="45703" rIns="91403" bIns="45703">
              <a:spAutoFit/>
            </a:bodyPr>
            <a:lstStyle/>
            <a:p>
              <a:pPr algn="r" rtl="0" eaLnBrk="0" fontAlgn="base" hangingPunct="0">
                <a:lnSpc>
                  <a:spcPct val="80000"/>
                </a:lnSpc>
                <a:spcBef>
                  <a:spcPct val="0"/>
                </a:spcBef>
                <a:spcAft>
                  <a:spcPct val="0"/>
                </a:spcAft>
              </a:pPr>
              <a:r>
                <a:rPr lang="en-US" sz="1600" kern="1200" dirty="0">
                  <a:solidFill>
                    <a:srgbClr val="000000"/>
                  </a:solidFill>
                  <a:latin typeface="Calibri" pitchFamily="34" charset="0"/>
                  <a:ea typeface="+mn-ea"/>
                  <a:cs typeface="+mn-cs"/>
                </a:rPr>
                <a:t> publication and archival of field </a:t>
              </a:r>
              <a:br>
                <a:rPr lang="en-US" sz="1600" kern="1200" dirty="0">
                  <a:solidFill>
                    <a:srgbClr val="000000"/>
                  </a:solidFill>
                  <a:latin typeface="Calibri" pitchFamily="34" charset="0"/>
                  <a:ea typeface="+mn-ea"/>
                  <a:cs typeface="+mn-cs"/>
                </a:rPr>
              </a:br>
              <a:r>
                <a:rPr lang="en-US" sz="1600" kern="1200" dirty="0">
                  <a:solidFill>
                    <a:srgbClr val="000000"/>
                  </a:solidFill>
                  <a:latin typeface="Calibri" pitchFamily="34" charset="0"/>
                  <a:ea typeface="+mn-ea"/>
                  <a:cs typeface="+mn-cs"/>
                </a:rPr>
                <a:t>data</a:t>
              </a:r>
            </a:p>
          </p:txBody>
        </p:sp>
        <p:sp>
          <p:nvSpPr>
            <p:cNvPr id="251" name="Line 599"/>
            <p:cNvSpPr>
              <a:spLocks noChangeShapeType="1"/>
            </p:cNvSpPr>
            <p:nvPr/>
          </p:nvSpPr>
          <p:spPr bwMode="auto">
            <a:xfrm>
              <a:off x="478172" y="4739634"/>
              <a:ext cx="1458100" cy="0"/>
            </a:xfrm>
            <a:prstGeom prst="line">
              <a:avLst/>
            </a:prstGeom>
            <a:no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grpSp>
      <p:grpSp>
        <p:nvGrpSpPr>
          <p:cNvPr id="10" name="Group 251"/>
          <p:cNvGrpSpPr/>
          <p:nvPr/>
        </p:nvGrpSpPr>
        <p:grpSpPr>
          <a:xfrm>
            <a:off x="2482680" y="4359179"/>
            <a:ext cx="1891917" cy="1606550"/>
            <a:chOff x="2482680" y="4359179"/>
            <a:chExt cx="1891917" cy="1606550"/>
          </a:xfrm>
        </p:grpSpPr>
        <p:sp>
          <p:nvSpPr>
            <p:cNvPr id="253" name="Rectangle 558"/>
            <p:cNvSpPr>
              <a:spLocks noChangeArrowheads="1"/>
            </p:cNvSpPr>
            <p:nvPr/>
          </p:nvSpPr>
          <p:spPr bwMode="auto">
            <a:xfrm>
              <a:off x="2482680" y="4359179"/>
              <a:ext cx="1891917" cy="1606550"/>
            </a:xfrm>
            <a:prstGeom prst="rect">
              <a:avLst/>
            </a:prstGeom>
            <a:solidFill>
              <a:srgbClr val="E8E8F8"/>
            </a:solidFill>
            <a:ln w="25400">
              <a:solidFill>
                <a:schemeClr val="tx2">
                  <a:lumMod val="75000"/>
                </a:schemeClr>
              </a:solid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54" name="Text Box 60"/>
            <p:cNvSpPr txBox="1">
              <a:spLocks noChangeArrowheads="1"/>
            </p:cNvSpPr>
            <p:nvPr/>
          </p:nvSpPr>
          <p:spPr bwMode="auto">
            <a:xfrm>
              <a:off x="3309259" y="5052778"/>
              <a:ext cx="1053999" cy="880207"/>
            </a:xfrm>
            <a:prstGeom prst="rect">
              <a:avLst/>
            </a:prstGeom>
            <a:noFill/>
            <a:ln w="9525">
              <a:noFill/>
              <a:miter lim="800000"/>
              <a:headEnd/>
              <a:tailEnd type="none" w="lg" len="lg"/>
            </a:ln>
          </p:spPr>
          <p:txBody>
            <a:bodyPr wrap="square" lIns="91403" tIns="45703" rIns="91403" bIns="45703">
              <a:spAutoFit/>
            </a:bodyPr>
            <a:lstStyle/>
            <a:p>
              <a:pPr algn="l" rtl="0" eaLnBrk="0" fontAlgn="base" hangingPunct="0">
                <a:lnSpc>
                  <a:spcPct val="80000"/>
                </a:lnSpc>
                <a:spcBef>
                  <a:spcPct val="0"/>
                </a:spcBef>
                <a:spcAft>
                  <a:spcPct val="0"/>
                </a:spcAft>
              </a:pPr>
              <a:r>
                <a:rPr lang="en-US" sz="1600" kern="1200" dirty="0">
                  <a:solidFill>
                    <a:srgbClr val="000000"/>
                  </a:solidFill>
                  <a:latin typeface="Calibri" pitchFamily="34" charset="0"/>
                  <a:ea typeface="+mn-ea"/>
                  <a:cs typeface="+mn-cs"/>
                </a:rPr>
                <a:t>store and share hydrologic data</a:t>
              </a:r>
            </a:p>
          </p:txBody>
        </p:sp>
        <p:sp>
          <p:nvSpPr>
            <p:cNvPr id="255" name="Text Box 224"/>
            <p:cNvSpPr txBox="1">
              <a:spLocks noChangeArrowheads="1"/>
            </p:cNvSpPr>
            <p:nvPr/>
          </p:nvSpPr>
          <p:spPr bwMode="auto">
            <a:xfrm>
              <a:off x="2689927" y="4734581"/>
              <a:ext cx="1477422" cy="294149"/>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sz="1600" kern="1200" dirty="0">
                  <a:solidFill>
                    <a:srgbClr val="000000"/>
                  </a:solidFill>
                  <a:latin typeface="Calibri" pitchFamily="34" charset="0"/>
                  <a:ea typeface="+mn-ea"/>
                  <a:cs typeface="+mn-cs"/>
                </a:rPr>
                <a:t>HIS Server</a:t>
              </a:r>
            </a:p>
          </p:txBody>
        </p:sp>
        <p:sp>
          <p:nvSpPr>
            <p:cNvPr id="257" name="AutoShape 130"/>
            <p:cNvSpPr>
              <a:spLocks noChangeArrowheads="1"/>
            </p:cNvSpPr>
            <p:nvPr/>
          </p:nvSpPr>
          <p:spPr bwMode="auto">
            <a:xfrm>
              <a:off x="2563673" y="5078415"/>
              <a:ext cx="691158" cy="827315"/>
            </a:xfrm>
            <a:prstGeom prst="flowChartMagneticDisk">
              <a:avLst/>
            </a:prstGeom>
            <a:solidFill>
              <a:schemeClr val="accent6">
                <a:lumMod val="20000"/>
                <a:lumOff val="80000"/>
              </a:schemeClr>
            </a:solidFill>
            <a:ln w="25400">
              <a:solidFill>
                <a:schemeClr val="tx1"/>
              </a:solidFill>
              <a:round/>
              <a:headEnd/>
              <a:tailEnd/>
            </a:ln>
          </p:spPr>
          <p:txBody>
            <a:bodyPr wrap="none" anchor="ctr"/>
            <a:lstStyle/>
            <a:p>
              <a:pPr algn="ctr" rtl="0" fontAlgn="base">
                <a:spcBef>
                  <a:spcPct val="0"/>
                </a:spcBef>
                <a:spcAft>
                  <a:spcPct val="0"/>
                </a:spcAft>
              </a:pPr>
              <a:r>
                <a:rPr lang="en-US" sz="2000" kern="1200" dirty="0">
                  <a:solidFill>
                    <a:srgbClr val="000000"/>
                  </a:solidFill>
                  <a:latin typeface="Arial" charset="0"/>
                  <a:ea typeface="+mn-ea"/>
                  <a:cs typeface="+mn-cs"/>
                </a:rPr>
                <a:t>ODM</a:t>
              </a:r>
            </a:p>
          </p:txBody>
        </p:sp>
        <p:sp>
          <p:nvSpPr>
            <p:cNvPr id="258" name="Line 599"/>
            <p:cNvSpPr>
              <a:spLocks noChangeShapeType="1"/>
            </p:cNvSpPr>
            <p:nvPr/>
          </p:nvSpPr>
          <p:spPr bwMode="auto">
            <a:xfrm>
              <a:off x="2699588" y="4739634"/>
              <a:ext cx="1458100" cy="0"/>
            </a:xfrm>
            <a:prstGeom prst="line">
              <a:avLst/>
            </a:prstGeom>
            <a:no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260" name="Text Box 224"/>
            <p:cNvSpPr txBox="1">
              <a:spLocks noChangeArrowheads="1"/>
            </p:cNvSpPr>
            <p:nvPr/>
          </p:nvSpPr>
          <p:spPr bwMode="auto">
            <a:xfrm>
              <a:off x="2593619" y="4399964"/>
              <a:ext cx="1670039" cy="313898"/>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kern="1200" dirty="0" smtClean="0">
                  <a:solidFill>
                    <a:srgbClr val="000000"/>
                  </a:solidFill>
                  <a:latin typeface="Calibri" pitchFamily="34" charset="0"/>
                  <a:ea typeface="+mn-ea"/>
                  <a:cs typeface="+mn-cs"/>
                </a:rPr>
                <a:t>Data repository</a:t>
              </a:r>
              <a:endParaRPr lang="en-US" kern="1200" dirty="0">
                <a:solidFill>
                  <a:srgbClr val="000000"/>
                </a:solidFill>
                <a:latin typeface="Calibri" pitchFamily="34" charset="0"/>
                <a:ea typeface="+mn-ea"/>
                <a:cs typeface="+mn-cs"/>
              </a:endParaRPr>
            </a:p>
          </p:txBody>
        </p:sp>
      </p:grpSp>
      <p:grpSp>
        <p:nvGrpSpPr>
          <p:cNvPr id="11" name="Group 260"/>
          <p:cNvGrpSpPr/>
          <p:nvPr/>
        </p:nvGrpSpPr>
        <p:grpSpPr>
          <a:xfrm>
            <a:off x="4691743" y="4359179"/>
            <a:ext cx="2002971" cy="1606550"/>
            <a:chOff x="4691743" y="4359179"/>
            <a:chExt cx="2002971" cy="1606550"/>
          </a:xfrm>
        </p:grpSpPr>
        <p:sp>
          <p:nvSpPr>
            <p:cNvPr id="262" name="Rectangle 558"/>
            <p:cNvSpPr>
              <a:spLocks noChangeArrowheads="1"/>
            </p:cNvSpPr>
            <p:nvPr/>
          </p:nvSpPr>
          <p:spPr bwMode="auto">
            <a:xfrm>
              <a:off x="4704096" y="4359179"/>
              <a:ext cx="1891917" cy="1606550"/>
            </a:xfrm>
            <a:prstGeom prst="rect">
              <a:avLst/>
            </a:prstGeom>
            <a:solidFill>
              <a:srgbClr val="E8E8F8"/>
            </a:solidFill>
            <a:ln w="25400">
              <a:solidFill>
                <a:schemeClr val="tx2">
                  <a:lumMod val="75000"/>
                </a:schemeClr>
              </a:solid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63" name="Text Box 224"/>
            <p:cNvSpPr txBox="1">
              <a:spLocks noChangeArrowheads="1"/>
            </p:cNvSpPr>
            <p:nvPr/>
          </p:nvSpPr>
          <p:spPr bwMode="auto">
            <a:xfrm>
              <a:off x="4691743" y="4430486"/>
              <a:ext cx="1905000" cy="313898"/>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dirty="0" smtClean="0">
                  <a:solidFill>
                    <a:srgbClr val="000000"/>
                  </a:solidFill>
                  <a:latin typeface="Calibri" pitchFamily="34" charset="0"/>
                </a:rPr>
                <a:t>Service</a:t>
              </a:r>
              <a:r>
                <a:rPr lang="en-US" kern="1200" spc="-200" dirty="0" smtClean="0">
                  <a:solidFill>
                    <a:srgbClr val="000000"/>
                  </a:solidFill>
                  <a:latin typeface="Calibri" pitchFamily="34" charset="0"/>
                  <a:ea typeface="+mn-ea"/>
                  <a:cs typeface="+mn-cs"/>
                </a:rPr>
                <a:t> </a:t>
              </a:r>
              <a:r>
                <a:rPr lang="en-US" dirty="0" smtClean="0">
                  <a:solidFill>
                    <a:srgbClr val="000000"/>
                  </a:solidFill>
                  <a:latin typeface="Calibri" pitchFamily="34" charset="0"/>
                </a:rPr>
                <a:t>Registry</a:t>
              </a:r>
              <a:endParaRPr lang="en-US" dirty="0">
                <a:solidFill>
                  <a:srgbClr val="000000"/>
                </a:solidFill>
                <a:latin typeface="Calibri" pitchFamily="34" charset="0"/>
              </a:endParaRPr>
            </a:p>
          </p:txBody>
        </p:sp>
        <p:sp>
          <p:nvSpPr>
            <p:cNvPr id="264" name="Text Box 60"/>
            <p:cNvSpPr txBox="1">
              <a:spLocks noChangeArrowheads="1"/>
            </p:cNvSpPr>
            <p:nvPr/>
          </p:nvSpPr>
          <p:spPr bwMode="auto">
            <a:xfrm>
              <a:off x="5333999" y="5026583"/>
              <a:ext cx="1360715" cy="880207"/>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sz="1600" kern="1200" dirty="0">
                  <a:solidFill>
                    <a:srgbClr val="000000"/>
                  </a:solidFill>
                  <a:latin typeface="Calibri" pitchFamily="34" charset="0"/>
                  <a:ea typeface="+mn-ea"/>
                  <a:cs typeface="+mn-cs"/>
                </a:rPr>
                <a:t>catalog hydrologic </a:t>
              </a:r>
              <a:r>
                <a:rPr lang="en-US" sz="1600" kern="1200" dirty="0" smtClean="0">
                  <a:solidFill>
                    <a:srgbClr val="000000"/>
                  </a:solidFill>
                  <a:latin typeface="Calibri" pitchFamily="34" charset="0"/>
                  <a:ea typeface="+mn-ea"/>
                  <a:cs typeface="+mn-cs"/>
                </a:rPr>
                <a:t>data services  </a:t>
              </a:r>
              <a:r>
                <a:rPr lang="en-US" sz="1600" kern="1200" dirty="0">
                  <a:solidFill>
                    <a:srgbClr val="000000"/>
                  </a:solidFill>
                  <a:latin typeface="Calibri" pitchFamily="34" charset="0"/>
                  <a:ea typeface="+mn-ea"/>
                  <a:cs typeface="+mn-cs"/>
                </a:rPr>
                <a:t>and metadata</a:t>
              </a:r>
            </a:p>
          </p:txBody>
        </p:sp>
        <p:pic>
          <p:nvPicPr>
            <p:cNvPr id="265" name="Picture 5"/>
            <p:cNvPicPr>
              <a:picLocks noChangeAspect="1" noChangeArrowheads="1"/>
            </p:cNvPicPr>
            <p:nvPr/>
          </p:nvPicPr>
          <p:blipFill>
            <a:blip r:embed="rId9" cstate="print"/>
            <a:srcRect/>
            <a:stretch>
              <a:fillRect/>
            </a:stretch>
          </p:blipFill>
          <p:spPr bwMode="auto">
            <a:xfrm>
              <a:off x="4767121" y="5192486"/>
              <a:ext cx="621308" cy="699522"/>
            </a:xfrm>
            <a:prstGeom prst="rect">
              <a:avLst/>
            </a:prstGeom>
            <a:solidFill>
              <a:schemeClr val="accent1">
                <a:lumMod val="20000"/>
                <a:lumOff val="80000"/>
              </a:schemeClr>
            </a:solidFill>
            <a:ln w="9525">
              <a:solidFill>
                <a:schemeClr val="tx1"/>
              </a:solidFill>
              <a:miter lim="800000"/>
              <a:headEnd/>
              <a:tailEnd/>
            </a:ln>
          </p:spPr>
        </p:pic>
        <p:sp>
          <p:nvSpPr>
            <p:cNvPr id="266" name="Line 599"/>
            <p:cNvSpPr>
              <a:spLocks noChangeShapeType="1"/>
            </p:cNvSpPr>
            <p:nvPr/>
          </p:nvSpPr>
          <p:spPr bwMode="auto">
            <a:xfrm>
              <a:off x="4921004" y="4739634"/>
              <a:ext cx="1458100" cy="0"/>
            </a:xfrm>
            <a:prstGeom prst="line">
              <a:avLst/>
            </a:prstGeom>
            <a:no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sp>
          <p:nvSpPr>
            <p:cNvPr id="267" name="Text Box 224"/>
            <p:cNvSpPr txBox="1">
              <a:spLocks noChangeArrowheads="1"/>
            </p:cNvSpPr>
            <p:nvPr/>
          </p:nvSpPr>
          <p:spPr bwMode="auto">
            <a:xfrm>
              <a:off x="4911343" y="4757772"/>
              <a:ext cx="1477422" cy="294149"/>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sz="1600" kern="1200" dirty="0">
                  <a:solidFill>
                    <a:srgbClr val="000000"/>
                  </a:solidFill>
                  <a:latin typeface="Calibri" pitchFamily="34" charset="0"/>
                  <a:ea typeface="+mn-ea"/>
                  <a:cs typeface="+mn-cs"/>
                </a:rPr>
                <a:t>HIS </a:t>
              </a:r>
              <a:r>
                <a:rPr lang="en-US" sz="1600" kern="1200" dirty="0" smtClean="0">
                  <a:solidFill>
                    <a:srgbClr val="000000"/>
                  </a:solidFill>
                  <a:latin typeface="Calibri" pitchFamily="34" charset="0"/>
                  <a:ea typeface="+mn-ea"/>
                  <a:cs typeface="+mn-cs"/>
                </a:rPr>
                <a:t>Central</a:t>
              </a:r>
              <a:endParaRPr lang="en-US" sz="1600" kern="1200" dirty="0">
                <a:solidFill>
                  <a:srgbClr val="000000"/>
                </a:solidFill>
                <a:latin typeface="Calibri" pitchFamily="34" charset="0"/>
                <a:ea typeface="+mn-ea"/>
                <a:cs typeface="+mn-cs"/>
              </a:endParaRPr>
            </a:p>
          </p:txBody>
        </p:sp>
      </p:grpSp>
      <p:grpSp>
        <p:nvGrpSpPr>
          <p:cNvPr id="12" name="Group 267"/>
          <p:cNvGrpSpPr/>
          <p:nvPr/>
        </p:nvGrpSpPr>
        <p:grpSpPr>
          <a:xfrm>
            <a:off x="6925511" y="4359179"/>
            <a:ext cx="1891917" cy="1606550"/>
            <a:chOff x="6925511" y="4359179"/>
            <a:chExt cx="1891917" cy="1606550"/>
          </a:xfrm>
        </p:grpSpPr>
        <p:sp>
          <p:nvSpPr>
            <p:cNvPr id="269" name="Rectangle 558"/>
            <p:cNvSpPr>
              <a:spLocks noChangeArrowheads="1"/>
            </p:cNvSpPr>
            <p:nvPr/>
          </p:nvSpPr>
          <p:spPr bwMode="auto">
            <a:xfrm>
              <a:off x="6925511" y="4359179"/>
              <a:ext cx="1891917" cy="1606550"/>
            </a:xfrm>
            <a:prstGeom prst="rect">
              <a:avLst/>
            </a:prstGeom>
            <a:solidFill>
              <a:schemeClr val="bg1"/>
            </a:solidFill>
            <a:ln w="25400">
              <a:solidFill>
                <a:schemeClr val="tx2">
                  <a:lumMod val="75000"/>
                </a:schemeClr>
              </a:solidFill>
              <a:miter lim="800000"/>
              <a:headEnd/>
              <a:tailEnd/>
            </a:ln>
            <a:effectLst/>
          </p:spPr>
          <p:txBody>
            <a:bodyPr wrap="none" anchor="ctr"/>
            <a:lstStyle/>
            <a:p>
              <a:pPr algn="l" rtl="0" fontAlgn="base">
                <a:spcBef>
                  <a:spcPct val="0"/>
                </a:spcBef>
                <a:spcAft>
                  <a:spcPct val="0"/>
                </a:spcAft>
                <a:defRPr/>
              </a:pPr>
              <a:endParaRPr lang="en-US" kern="1200">
                <a:solidFill>
                  <a:prstClr val="black"/>
                </a:solidFill>
                <a:latin typeface="Calibri"/>
                <a:ea typeface="+mn-ea"/>
                <a:cs typeface="+mn-cs"/>
              </a:endParaRPr>
            </a:p>
          </p:txBody>
        </p:sp>
        <p:sp>
          <p:nvSpPr>
            <p:cNvPr id="270" name="Text Box 232"/>
            <p:cNvSpPr txBox="1">
              <a:spLocks noChangeArrowheads="1"/>
            </p:cNvSpPr>
            <p:nvPr/>
          </p:nvSpPr>
          <p:spPr bwMode="auto">
            <a:xfrm>
              <a:off x="6999503" y="4436411"/>
              <a:ext cx="1743932" cy="313898"/>
            </a:xfrm>
            <a:prstGeom prst="rect">
              <a:avLst/>
            </a:prstGeom>
            <a:noFill/>
            <a:ln w="9525">
              <a:noFill/>
              <a:miter lim="800000"/>
              <a:headEnd/>
              <a:tailEnd type="none" w="lg" len="lg"/>
            </a:ln>
          </p:spPr>
          <p:txBody>
            <a:bodyPr wrap="square" lIns="91403" tIns="45703" rIns="91403" bIns="45703">
              <a:spAutoFit/>
            </a:bodyPr>
            <a:lstStyle/>
            <a:p>
              <a:pPr algn="ctr" rtl="0" eaLnBrk="0" fontAlgn="base" hangingPunct="0">
                <a:lnSpc>
                  <a:spcPct val="80000"/>
                </a:lnSpc>
                <a:spcBef>
                  <a:spcPct val="0"/>
                </a:spcBef>
                <a:spcAft>
                  <a:spcPct val="0"/>
                </a:spcAft>
              </a:pPr>
              <a:r>
                <a:rPr lang="en-US" kern="1200" dirty="0">
                  <a:solidFill>
                    <a:srgbClr val="000000"/>
                  </a:solidFill>
                  <a:latin typeface="Calibri" pitchFamily="34" charset="0"/>
                  <a:ea typeface="+mn-ea"/>
                  <a:cs typeface="+mn-cs"/>
                </a:rPr>
                <a:t>3</a:t>
              </a:r>
              <a:r>
                <a:rPr lang="en-US" kern="1200" baseline="30000" dirty="0">
                  <a:solidFill>
                    <a:srgbClr val="000000"/>
                  </a:solidFill>
                  <a:latin typeface="Calibri" pitchFamily="34" charset="0"/>
                  <a:ea typeface="+mn-ea"/>
                  <a:cs typeface="+mn-cs"/>
                </a:rPr>
                <a:t>rd</a:t>
              </a:r>
              <a:r>
                <a:rPr lang="en-US" kern="1200" dirty="0">
                  <a:solidFill>
                    <a:srgbClr val="000000"/>
                  </a:solidFill>
                  <a:latin typeface="Calibri" pitchFamily="34" charset="0"/>
                  <a:ea typeface="+mn-ea"/>
                  <a:cs typeface="+mn-cs"/>
                </a:rPr>
                <a:t>-Party Servers</a:t>
              </a:r>
            </a:p>
          </p:txBody>
        </p:sp>
        <p:grpSp>
          <p:nvGrpSpPr>
            <p:cNvPr id="13" name="Group 261"/>
            <p:cNvGrpSpPr/>
            <p:nvPr/>
          </p:nvGrpSpPr>
          <p:grpSpPr>
            <a:xfrm>
              <a:off x="7158568" y="4950878"/>
              <a:ext cx="377186" cy="685797"/>
              <a:chOff x="7158568" y="4950878"/>
              <a:chExt cx="377186" cy="685797"/>
            </a:xfrm>
          </p:grpSpPr>
          <p:sp>
            <p:nvSpPr>
              <p:cNvPr id="274" name="Freeform 235"/>
              <p:cNvSpPr>
                <a:spLocks/>
              </p:cNvSpPr>
              <p:nvPr/>
            </p:nvSpPr>
            <p:spPr bwMode="auto">
              <a:xfrm>
                <a:off x="7429038" y="5541671"/>
                <a:ext cx="101196" cy="95002"/>
              </a:xfrm>
              <a:custGeom>
                <a:avLst/>
                <a:gdLst>
                  <a:gd name="T0" fmla="*/ 0 w 55"/>
                  <a:gd name="T1" fmla="*/ 2147483647 h 64"/>
                  <a:gd name="T2" fmla="*/ 2147483647 w 55"/>
                  <a:gd name="T3" fmla="*/ 2147483647 h 64"/>
                  <a:gd name="T4" fmla="*/ 2147483647 w 55"/>
                  <a:gd name="T5" fmla="*/ 0 h 64"/>
                  <a:gd name="T6" fmla="*/ 0 w 55"/>
                  <a:gd name="T7" fmla="*/ 2147483647 h 64"/>
                  <a:gd name="T8" fmla="*/ 0 w 55"/>
                  <a:gd name="T9" fmla="*/ 2147483647 h 64"/>
                  <a:gd name="T10" fmla="*/ 0 60000 65536"/>
                  <a:gd name="T11" fmla="*/ 0 60000 65536"/>
                  <a:gd name="T12" fmla="*/ 0 60000 65536"/>
                  <a:gd name="T13" fmla="*/ 0 60000 65536"/>
                  <a:gd name="T14" fmla="*/ 0 60000 65536"/>
                  <a:gd name="T15" fmla="*/ 0 w 55"/>
                  <a:gd name="T16" fmla="*/ 0 h 64"/>
                  <a:gd name="T17" fmla="*/ 55 w 55"/>
                  <a:gd name="T18" fmla="*/ 64 h 64"/>
                </a:gdLst>
                <a:ahLst/>
                <a:cxnLst>
                  <a:cxn ang="T10">
                    <a:pos x="T0" y="T1"/>
                  </a:cxn>
                  <a:cxn ang="T11">
                    <a:pos x="T2" y="T3"/>
                  </a:cxn>
                  <a:cxn ang="T12">
                    <a:pos x="T4" y="T5"/>
                  </a:cxn>
                  <a:cxn ang="T13">
                    <a:pos x="T6" y="T7"/>
                  </a:cxn>
                  <a:cxn ang="T14">
                    <a:pos x="T8" y="T9"/>
                  </a:cxn>
                </a:cxnLst>
                <a:rect l="T15" t="T16" r="T17" b="T18"/>
                <a:pathLst>
                  <a:path w="55" h="64">
                    <a:moveTo>
                      <a:pt x="0" y="64"/>
                    </a:moveTo>
                    <a:lnTo>
                      <a:pt x="55" y="9"/>
                    </a:lnTo>
                    <a:lnTo>
                      <a:pt x="55" y="0"/>
                    </a:lnTo>
                    <a:lnTo>
                      <a:pt x="0" y="55"/>
                    </a:lnTo>
                    <a:lnTo>
                      <a:pt x="0" y="64"/>
                    </a:lnTo>
                    <a:close/>
                  </a:path>
                </a:pathLst>
              </a:custGeom>
              <a:solidFill>
                <a:srgbClr val="9A9A9A"/>
              </a:solidFill>
              <a:ln w="9525">
                <a:no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75" name="Freeform 236"/>
              <p:cNvSpPr>
                <a:spLocks/>
              </p:cNvSpPr>
              <p:nvPr/>
            </p:nvSpPr>
            <p:spPr bwMode="auto">
              <a:xfrm>
                <a:off x="7158568" y="4950878"/>
                <a:ext cx="377185" cy="75705"/>
              </a:xfrm>
              <a:custGeom>
                <a:avLst/>
                <a:gdLst>
                  <a:gd name="T0" fmla="*/ 0 w 205"/>
                  <a:gd name="T1" fmla="*/ 2147483647 h 51"/>
                  <a:gd name="T2" fmla="*/ 2147483647 w 205"/>
                  <a:gd name="T3" fmla="*/ 0 h 51"/>
                  <a:gd name="T4" fmla="*/ 2147483647 w 205"/>
                  <a:gd name="T5" fmla="*/ 0 h 51"/>
                  <a:gd name="T6" fmla="*/ 2147483647 w 205"/>
                  <a:gd name="T7" fmla="*/ 2147483647 h 51"/>
                  <a:gd name="T8" fmla="*/ 0 w 205"/>
                  <a:gd name="T9" fmla="*/ 2147483647 h 51"/>
                  <a:gd name="T10" fmla="*/ 0 60000 65536"/>
                  <a:gd name="T11" fmla="*/ 0 60000 65536"/>
                  <a:gd name="T12" fmla="*/ 0 60000 65536"/>
                  <a:gd name="T13" fmla="*/ 0 60000 65536"/>
                  <a:gd name="T14" fmla="*/ 0 60000 65536"/>
                  <a:gd name="T15" fmla="*/ 0 w 205"/>
                  <a:gd name="T16" fmla="*/ 0 h 51"/>
                  <a:gd name="T17" fmla="*/ 205 w 205"/>
                  <a:gd name="T18" fmla="*/ 51 h 51"/>
                </a:gdLst>
                <a:ahLst/>
                <a:cxnLst>
                  <a:cxn ang="T10">
                    <a:pos x="T0" y="T1"/>
                  </a:cxn>
                  <a:cxn ang="T11">
                    <a:pos x="T2" y="T3"/>
                  </a:cxn>
                  <a:cxn ang="T12">
                    <a:pos x="T4" y="T5"/>
                  </a:cxn>
                  <a:cxn ang="T13">
                    <a:pos x="T6" y="T7"/>
                  </a:cxn>
                  <a:cxn ang="T14">
                    <a:pos x="T8" y="T9"/>
                  </a:cxn>
                </a:cxnLst>
                <a:rect l="T15" t="T16" r="T17" b="T18"/>
                <a:pathLst>
                  <a:path w="205" h="51">
                    <a:moveTo>
                      <a:pt x="0" y="51"/>
                    </a:moveTo>
                    <a:lnTo>
                      <a:pt x="51" y="0"/>
                    </a:lnTo>
                    <a:lnTo>
                      <a:pt x="205" y="0"/>
                    </a:lnTo>
                    <a:lnTo>
                      <a:pt x="154" y="51"/>
                    </a:lnTo>
                    <a:lnTo>
                      <a:pt x="0" y="51"/>
                    </a:lnTo>
                    <a:close/>
                  </a:path>
                </a:pathLst>
              </a:custGeom>
              <a:solidFill>
                <a:srgbClr val="E6E6E6"/>
              </a:solidFill>
              <a:ln w="9525">
                <a:no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76" name="Freeform 237"/>
              <p:cNvSpPr>
                <a:spLocks/>
              </p:cNvSpPr>
              <p:nvPr/>
            </p:nvSpPr>
            <p:spPr bwMode="auto">
              <a:xfrm>
                <a:off x="7441918" y="4950878"/>
                <a:ext cx="93836" cy="672436"/>
              </a:xfrm>
              <a:custGeom>
                <a:avLst/>
                <a:gdLst>
                  <a:gd name="T0" fmla="*/ 0 w 51"/>
                  <a:gd name="T1" fmla="*/ 2147483647 h 453"/>
                  <a:gd name="T2" fmla="*/ 2147483647 w 51"/>
                  <a:gd name="T3" fmla="*/ 0 h 453"/>
                  <a:gd name="T4" fmla="*/ 2147483647 w 51"/>
                  <a:gd name="T5" fmla="*/ 2147483647 h 453"/>
                  <a:gd name="T6" fmla="*/ 0 w 51"/>
                  <a:gd name="T7" fmla="*/ 2147483647 h 453"/>
                  <a:gd name="T8" fmla="*/ 0 w 51"/>
                  <a:gd name="T9" fmla="*/ 2147483647 h 453"/>
                  <a:gd name="T10" fmla="*/ 0 60000 65536"/>
                  <a:gd name="T11" fmla="*/ 0 60000 65536"/>
                  <a:gd name="T12" fmla="*/ 0 60000 65536"/>
                  <a:gd name="T13" fmla="*/ 0 60000 65536"/>
                  <a:gd name="T14" fmla="*/ 0 60000 65536"/>
                  <a:gd name="T15" fmla="*/ 0 w 51"/>
                  <a:gd name="T16" fmla="*/ 0 h 453"/>
                  <a:gd name="T17" fmla="*/ 51 w 51"/>
                  <a:gd name="T18" fmla="*/ 453 h 453"/>
                </a:gdLst>
                <a:ahLst/>
                <a:cxnLst>
                  <a:cxn ang="T10">
                    <a:pos x="T0" y="T1"/>
                  </a:cxn>
                  <a:cxn ang="T11">
                    <a:pos x="T2" y="T3"/>
                  </a:cxn>
                  <a:cxn ang="T12">
                    <a:pos x="T4" y="T5"/>
                  </a:cxn>
                  <a:cxn ang="T13">
                    <a:pos x="T6" y="T7"/>
                  </a:cxn>
                  <a:cxn ang="T14">
                    <a:pos x="T8" y="T9"/>
                  </a:cxn>
                </a:cxnLst>
                <a:rect l="T15" t="T16" r="T17" b="T18"/>
                <a:pathLst>
                  <a:path w="51" h="453">
                    <a:moveTo>
                      <a:pt x="0" y="51"/>
                    </a:moveTo>
                    <a:lnTo>
                      <a:pt x="51" y="0"/>
                    </a:lnTo>
                    <a:lnTo>
                      <a:pt x="51" y="401"/>
                    </a:lnTo>
                    <a:lnTo>
                      <a:pt x="0" y="453"/>
                    </a:lnTo>
                    <a:lnTo>
                      <a:pt x="0" y="51"/>
                    </a:lnTo>
                    <a:close/>
                  </a:path>
                </a:pathLst>
              </a:custGeom>
              <a:solidFill>
                <a:srgbClr val="9A9A9A"/>
              </a:solidFill>
              <a:ln w="9525">
                <a:no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77" name="Rectangle 238"/>
              <p:cNvSpPr>
                <a:spLocks noChangeArrowheads="1"/>
              </p:cNvSpPr>
              <p:nvPr/>
            </p:nvSpPr>
            <p:spPr bwMode="auto">
              <a:xfrm>
                <a:off x="7158568" y="5026583"/>
                <a:ext cx="283350" cy="596731"/>
              </a:xfrm>
              <a:prstGeom prst="rect">
                <a:avLst/>
              </a:prstGeom>
              <a:solidFill>
                <a:srgbClr val="C0C0C0"/>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78" name="Rectangle 239"/>
              <p:cNvSpPr>
                <a:spLocks noChangeArrowheads="1"/>
              </p:cNvSpPr>
              <p:nvPr/>
            </p:nvSpPr>
            <p:spPr bwMode="auto">
              <a:xfrm>
                <a:off x="7158568" y="5026583"/>
                <a:ext cx="283350" cy="596731"/>
              </a:xfrm>
              <a:prstGeom prst="rect">
                <a:avLst/>
              </a:prstGeom>
              <a:noFill/>
              <a:ln w="4763"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pic>
            <p:nvPicPr>
              <p:cNvPr id="279" name="Picture 240"/>
              <p:cNvPicPr>
                <a:picLocks noChangeAspect="1" noChangeArrowheads="1"/>
              </p:cNvPicPr>
              <p:nvPr/>
            </p:nvPicPr>
            <p:blipFill>
              <a:blip r:embed="rId10" cstate="print"/>
              <a:srcRect/>
              <a:stretch>
                <a:fillRect/>
              </a:stretch>
            </p:blipFill>
            <p:spPr bwMode="auto">
              <a:xfrm>
                <a:off x="7186167" y="5051818"/>
                <a:ext cx="220791" cy="368132"/>
              </a:xfrm>
              <a:prstGeom prst="rect">
                <a:avLst/>
              </a:prstGeom>
              <a:noFill/>
              <a:ln w="9525">
                <a:noFill/>
                <a:miter lim="800000"/>
                <a:headEnd/>
                <a:tailEnd/>
              </a:ln>
            </p:spPr>
          </p:pic>
          <p:sp>
            <p:nvSpPr>
              <p:cNvPr id="280" name="Rectangle 241"/>
              <p:cNvSpPr>
                <a:spLocks noChangeArrowheads="1"/>
              </p:cNvSpPr>
              <p:nvPr/>
            </p:nvSpPr>
            <p:spPr bwMode="auto">
              <a:xfrm>
                <a:off x="7193527" y="5056272"/>
                <a:ext cx="213431" cy="360711"/>
              </a:xfrm>
              <a:prstGeom prst="rect">
                <a:avLst/>
              </a:prstGeom>
              <a:noFill/>
              <a:ln w="4763"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81" name="Freeform 242"/>
              <p:cNvSpPr>
                <a:spLocks noEditPoints="1"/>
              </p:cNvSpPr>
              <p:nvPr/>
            </p:nvSpPr>
            <p:spPr bwMode="auto">
              <a:xfrm>
                <a:off x="7219286" y="5074084"/>
                <a:ext cx="161914" cy="311725"/>
              </a:xfrm>
              <a:custGeom>
                <a:avLst/>
                <a:gdLst>
                  <a:gd name="T0" fmla="*/ 0 w 88"/>
                  <a:gd name="T1" fmla="*/ 2147483647 h 210"/>
                  <a:gd name="T2" fmla="*/ 2147483647 w 88"/>
                  <a:gd name="T3" fmla="*/ 2147483647 h 210"/>
                  <a:gd name="T4" fmla="*/ 2147483647 w 88"/>
                  <a:gd name="T5" fmla="*/ 2147483647 h 210"/>
                  <a:gd name="T6" fmla="*/ 0 w 88"/>
                  <a:gd name="T7" fmla="*/ 2147483647 h 210"/>
                  <a:gd name="T8" fmla="*/ 0 w 88"/>
                  <a:gd name="T9" fmla="*/ 2147483647 h 210"/>
                  <a:gd name="T10" fmla="*/ 0 w 88"/>
                  <a:gd name="T11" fmla="*/ 2147483647 h 210"/>
                  <a:gd name="T12" fmla="*/ 2147483647 w 88"/>
                  <a:gd name="T13" fmla="*/ 2147483647 h 210"/>
                  <a:gd name="T14" fmla="*/ 2147483647 w 88"/>
                  <a:gd name="T15" fmla="*/ 2147483647 h 210"/>
                  <a:gd name="T16" fmla="*/ 0 w 88"/>
                  <a:gd name="T17" fmla="*/ 2147483647 h 210"/>
                  <a:gd name="T18" fmla="*/ 0 w 88"/>
                  <a:gd name="T19" fmla="*/ 2147483647 h 210"/>
                  <a:gd name="T20" fmla="*/ 0 w 88"/>
                  <a:gd name="T21" fmla="*/ 2147483647 h 210"/>
                  <a:gd name="T22" fmla="*/ 2147483647 w 88"/>
                  <a:gd name="T23" fmla="*/ 2147483647 h 210"/>
                  <a:gd name="T24" fmla="*/ 2147483647 w 88"/>
                  <a:gd name="T25" fmla="*/ 2147483647 h 210"/>
                  <a:gd name="T26" fmla="*/ 0 w 88"/>
                  <a:gd name="T27" fmla="*/ 2147483647 h 210"/>
                  <a:gd name="T28" fmla="*/ 0 w 88"/>
                  <a:gd name="T29" fmla="*/ 2147483647 h 210"/>
                  <a:gd name="T30" fmla="*/ 0 w 88"/>
                  <a:gd name="T31" fmla="*/ 2147483647 h 210"/>
                  <a:gd name="T32" fmla="*/ 2147483647 w 88"/>
                  <a:gd name="T33" fmla="*/ 2147483647 h 210"/>
                  <a:gd name="T34" fmla="*/ 2147483647 w 88"/>
                  <a:gd name="T35" fmla="*/ 2147483647 h 210"/>
                  <a:gd name="T36" fmla="*/ 0 w 88"/>
                  <a:gd name="T37" fmla="*/ 2147483647 h 210"/>
                  <a:gd name="T38" fmla="*/ 0 w 88"/>
                  <a:gd name="T39" fmla="*/ 2147483647 h 210"/>
                  <a:gd name="T40" fmla="*/ 0 w 88"/>
                  <a:gd name="T41" fmla="*/ 2147483647 h 210"/>
                  <a:gd name="T42" fmla="*/ 2147483647 w 88"/>
                  <a:gd name="T43" fmla="*/ 2147483647 h 210"/>
                  <a:gd name="T44" fmla="*/ 2147483647 w 88"/>
                  <a:gd name="T45" fmla="*/ 2147483647 h 210"/>
                  <a:gd name="T46" fmla="*/ 0 w 88"/>
                  <a:gd name="T47" fmla="*/ 2147483647 h 210"/>
                  <a:gd name="T48" fmla="*/ 0 w 88"/>
                  <a:gd name="T49" fmla="*/ 2147483647 h 210"/>
                  <a:gd name="T50" fmla="*/ 0 w 88"/>
                  <a:gd name="T51" fmla="*/ 0 h 210"/>
                  <a:gd name="T52" fmla="*/ 2147483647 w 88"/>
                  <a:gd name="T53" fmla="*/ 0 h 210"/>
                  <a:gd name="T54" fmla="*/ 2147483647 w 88"/>
                  <a:gd name="T55" fmla="*/ 2147483647 h 210"/>
                  <a:gd name="T56" fmla="*/ 0 w 88"/>
                  <a:gd name="T57" fmla="*/ 2147483647 h 210"/>
                  <a:gd name="T58" fmla="*/ 0 w 88"/>
                  <a:gd name="T59" fmla="*/ 0 h 2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8"/>
                  <a:gd name="T91" fmla="*/ 0 h 210"/>
                  <a:gd name="T92" fmla="*/ 88 w 88"/>
                  <a:gd name="T93" fmla="*/ 210 h 21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8" h="210">
                    <a:moveTo>
                      <a:pt x="0" y="189"/>
                    </a:moveTo>
                    <a:lnTo>
                      <a:pt x="88" y="189"/>
                    </a:lnTo>
                    <a:lnTo>
                      <a:pt x="88" y="210"/>
                    </a:lnTo>
                    <a:lnTo>
                      <a:pt x="0" y="210"/>
                    </a:lnTo>
                    <a:lnTo>
                      <a:pt x="0" y="189"/>
                    </a:lnTo>
                    <a:close/>
                    <a:moveTo>
                      <a:pt x="0" y="157"/>
                    </a:moveTo>
                    <a:lnTo>
                      <a:pt x="88" y="157"/>
                    </a:lnTo>
                    <a:lnTo>
                      <a:pt x="88" y="178"/>
                    </a:lnTo>
                    <a:lnTo>
                      <a:pt x="0" y="178"/>
                    </a:lnTo>
                    <a:lnTo>
                      <a:pt x="0" y="157"/>
                    </a:lnTo>
                    <a:close/>
                    <a:moveTo>
                      <a:pt x="0" y="125"/>
                    </a:moveTo>
                    <a:lnTo>
                      <a:pt x="88" y="125"/>
                    </a:lnTo>
                    <a:lnTo>
                      <a:pt x="88" y="146"/>
                    </a:lnTo>
                    <a:lnTo>
                      <a:pt x="0" y="146"/>
                    </a:lnTo>
                    <a:lnTo>
                      <a:pt x="0" y="125"/>
                    </a:lnTo>
                    <a:close/>
                    <a:moveTo>
                      <a:pt x="0" y="93"/>
                    </a:moveTo>
                    <a:lnTo>
                      <a:pt x="88" y="93"/>
                    </a:lnTo>
                    <a:lnTo>
                      <a:pt x="88" y="114"/>
                    </a:lnTo>
                    <a:lnTo>
                      <a:pt x="0" y="114"/>
                    </a:lnTo>
                    <a:lnTo>
                      <a:pt x="0" y="93"/>
                    </a:lnTo>
                    <a:close/>
                    <a:moveTo>
                      <a:pt x="0" y="47"/>
                    </a:moveTo>
                    <a:lnTo>
                      <a:pt x="88" y="47"/>
                    </a:lnTo>
                    <a:lnTo>
                      <a:pt x="88" y="83"/>
                    </a:lnTo>
                    <a:lnTo>
                      <a:pt x="0" y="83"/>
                    </a:lnTo>
                    <a:lnTo>
                      <a:pt x="0" y="47"/>
                    </a:lnTo>
                    <a:close/>
                    <a:moveTo>
                      <a:pt x="0" y="0"/>
                    </a:moveTo>
                    <a:lnTo>
                      <a:pt x="88" y="0"/>
                    </a:lnTo>
                    <a:lnTo>
                      <a:pt x="88" y="36"/>
                    </a:lnTo>
                    <a:lnTo>
                      <a:pt x="0" y="36"/>
                    </a:lnTo>
                    <a:lnTo>
                      <a:pt x="0" y="0"/>
                    </a:lnTo>
                    <a:close/>
                  </a:path>
                </a:pathLst>
              </a:custGeom>
              <a:solidFill>
                <a:srgbClr val="C0C0C0"/>
              </a:solidFill>
              <a:ln w="9525">
                <a:no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82" name="Rectangle 243"/>
              <p:cNvSpPr>
                <a:spLocks noChangeArrowheads="1"/>
              </p:cNvSpPr>
              <p:nvPr/>
            </p:nvSpPr>
            <p:spPr bwMode="auto">
              <a:xfrm>
                <a:off x="7219286" y="5354637"/>
                <a:ext cx="161914" cy="31173"/>
              </a:xfrm>
              <a:prstGeom prst="rect">
                <a:avLst/>
              </a:pr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83" name="Rectangle 244"/>
              <p:cNvSpPr>
                <a:spLocks noChangeArrowheads="1"/>
              </p:cNvSpPr>
              <p:nvPr/>
            </p:nvSpPr>
            <p:spPr bwMode="auto">
              <a:xfrm>
                <a:off x="7219286" y="5307136"/>
                <a:ext cx="161914" cy="31173"/>
              </a:xfrm>
              <a:prstGeom prst="rect">
                <a:avLst/>
              </a:pr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84" name="Rectangle 245"/>
              <p:cNvSpPr>
                <a:spLocks noChangeArrowheads="1"/>
              </p:cNvSpPr>
              <p:nvPr/>
            </p:nvSpPr>
            <p:spPr bwMode="auto">
              <a:xfrm>
                <a:off x="7219286" y="5259635"/>
                <a:ext cx="161914" cy="31173"/>
              </a:xfrm>
              <a:prstGeom prst="rect">
                <a:avLst/>
              </a:pr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85" name="Rectangle 246"/>
              <p:cNvSpPr>
                <a:spLocks noChangeArrowheads="1"/>
              </p:cNvSpPr>
              <p:nvPr/>
            </p:nvSpPr>
            <p:spPr bwMode="auto">
              <a:xfrm>
                <a:off x="7219286" y="5212134"/>
                <a:ext cx="161914" cy="31173"/>
              </a:xfrm>
              <a:prstGeom prst="rect">
                <a:avLst/>
              </a:pr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88" name="Rectangle 247"/>
              <p:cNvSpPr>
                <a:spLocks noChangeArrowheads="1"/>
              </p:cNvSpPr>
              <p:nvPr/>
            </p:nvSpPr>
            <p:spPr bwMode="auto">
              <a:xfrm>
                <a:off x="7219286" y="5143851"/>
                <a:ext cx="161914" cy="53438"/>
              </a:xfrm>
              <a:prstGeom prst="rect">
                <a:avLst/>
              </a:pr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91" name="Rectangle 248"/>
              <p:cNvSpPr>
                <a:spLocks noChangeArrowheads="1"/>
              </p:cNvSpPr>
              <p:nvPr/>
            </p:nvSpPr>
            <p:spPr bwMode="auto">
              <a:xfrm>
                <a:off x="7219286" y="5074084"/>
                <a:ext cx="161914" cy="53438"/>
              </a:xfrm>
              <a:prstGeom prst="rect">
                <a:avLst/>
              </a:pr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292" name="Rectangle 249"/>
              <p:cNvSpPr>
                <a:spLocks noChangeArrowheads="1"/>
              </p:cNvSpPr>
              <p:nvPr/>
            </p:nvSpPr>
            <p:spPr bwMode="auto">
              <a:xfrm>
                <a:off x="7169608" y="5623315"/>
                <a:ext cx="259430" cy="13360"/>
              </a:xfrm>
              <a:prstGeom prst="rect">
                <a:avLst/>
              </a:prstGeom>
              <a:solidFill>
                <a:srgbClr val="9A9A9A"/>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pic>
            <p:nvPicPr>
              <p:cNvPr id="296" name="Picture 250"/>
              <p:cNvPicPr>
                <a:picLocks noChangeAspect="1" noChangeArrowheads="1"/>
              </p:cNvPicPr>
              <p:nvPr/>
            </p:nvPicPr>
            <p:blipFill>
              <a:blip r:embed="rId11" cstate="print"/>
              <a:srcRect/>
              <a:stretch>
                <a:fillRect/>
              </a:stretch>
            </p:blipFill>
            <p:spPr bwMode="auto">
              <a:xfrm>
                <a:off x="7280004" y="5445185"/>
                <a:ext cx="47838" cy="38594"/>
              </a:xfrm>
              <a:prstGeom prst="rect">
                <a:avLst/>
              </a:prstGeom>
              <a:noFill/>
              <a:ln w="9525">
                <a:noFill/>
                <a:miter lim="800000"/>
                <a:headEnd/>
                <a:tailEnd/>
              </a:ln>
            </p:spPr>
          </p:pic>
          <p:pic>
            <p:nvPicPr>
              <p:cNvPr id="299" name="Picture 251"/>
              <p:cNvPicPr>
                <a:picLocks noChangeAspect="1" noChangeArrowheads="1"/>
              </p:cNvPicPr>
              <p:nvPr/>
            </p:nvPicPr>
            <p:blipFill>
              <a:blip r:embed="rId12" cstate="print"/>
              <a:srcRect/>
              <a:stretch>
                <a:fillRect/>
              </a:stretch>
            </p:blipFill>
            <p:spPr bwMode="auto">
              <a:xfrm>
                <a:off x="7280004" y="5458545"/>
                <a:ext cx="31279" cy="25236"/>
              </a:xfrm>
              <a:prstGeom prst="rect">
                <a:avLst/>
              </a:prstGeom>
              <a:noFill/>
              <a:ln w="9525">
                <a:noFill/>
                <a:miter lim="800000"/>
                <a:headEnd/>
                <a:tailEnd/>
              </a:ln>
            </p:spPr>
          </p:pic>
          <p:pic>
            <p:nvPicPr>
              <p:cNvPr id="300" name="Picture 252"/>
              <p:cNvPicPr>
                <a:picLocks noChangeAspect="1" noChangeArrowheads="1"/>
              </p:cNvPicPr>
              <p:nvPr/>
            </p:nvPicPr>
            <p:blipFill>
              <a:blip r:embed="rId13" cstate="print"/>
              <a:srcRect/>
              <a:stretch>
                <a:fillRect/>
              </a:stretch>
            </p:blipFill>
            <p:spPr bwMode="auto">
              <a:xfrm>
                <a:off x="7280004" y="5495656"/>
                <a:ext cx="31279" cy="25236"/>
              </a:xfrm>
              <a:prstGeom prst="rect">
                <a:avLst/>
              </a:prstGeom>
              <a:noFill/>
              <a:ln w="9525">
                <a:noFill/>
                <a:miter lim="800000"/>
                <a:headEnd/>
                <a:tailEnd/>
              </a:ln>
            </p:spPr>
          </p:pic>
          <p:sp>
            <p:nvSpPr>
              <p:cNvPr id="301" name="Rectangle 253"/>
              <p:cNvSpPr>
                <a:spLocks noChangeArrowheads="1"/>
              </p:cNvSpPr>
              <p:nvPr/>
            </p:nvSpPr>
            <p:spPr bwMode="auto">
              <a:xfrm>
                <a:off x="7257924" y="5100804"/>
                <a:ext cx="23919" cy="5937"/>
              </a:xfrm>
              <a:prstGeom prst="rect">
                <a:avLst/>
              </a:prstGeom>
              <a:solidFill>
                <a:srgbClr val="9A9A9A"/>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pic>
            <p:nvPicPr>
              <p:cNvPr id="302" name="Picture 254"/>
              <p:cNvPicPr>
                <a:picLocks noChangeAspect="1" noChangeArrowheads="1"/>
              </p:cNvPicPr>
              <p:nvPr/>
            </p:nvPicPr>
            <p:blipFill>
              <a:blip r:embed="rId14" cstate="print"/>
              <a:srcRect/>
              <a:stretch>
                <a:fillRect/>
              </a:stretch>
            </p:blipFill>
            <p:spPr bwMode="auto">
              <a:xfrm>
                <a:off x="7217445" y="5077053"/>
                <a:ext cx="141675" cy="13360"/>
              </a:xfrm>
              <a:prstGeom prst="rect">
                <a:avLst/>
              </a:prstGeom>
              <a:noFill/>
              <a:ln w="9525">
                <a:noFill/>
                <a:miter lim="800000"/>
                <a:headEnd/>
                <a:tailEnd/>
              </a:ln>
            </p:spPr>
          </p:pic>
          <p:pic>
            <p:nvPicPr>
              <p:cNvPr id="303" name="Picture 255"/>
              <p:cNvPicPr>
                <a:picLocks noChangeAspect="1" noChangeArrowheads="1"/>
              </p:cNvPicPr>
              <p:nvPr/>
            </p:nvPicPr>
            <p:blipFill>
              <a:blip r:embed="rId15" cstate="print"/>
              <a:srcRect/>
              <a:stretch>
                <a:fillRect/>
              </a:stretch>
            </p:blipFill>
            <p:spPr bwMode="auto">
              <a:xfrm>
                <a:off x="7217445" y="5077053"/>
                <a:ext cx="141675" cy="13360"/>
              </a:xfrm>
              <a:prstGeom prst="rect">
                <a:avLst/>
              </a:prstGeom>
              <a:noFill/>
              <a:ln w="9525">
                <a:noFill/>
                <a:miter lim="800000"/>
                <a:headEnd/>
                <a:tailEnd/>
              </a:ln>
            </p:spPr>
          </p:pic>
          <p:sp>
            <p:nvSpPr>
              <p:cNvPr id="304" name="Rectangle 256"/>
              <p:cNvSpPr>
                <a:spLocks noChangeArrowheads="1"/>
              </p:cNvSpPr>
              <p:nvPr/>
            </p:nvSpPr>
            <p:spPr bwMode="auto">
              <a:xfrm>
                <a:off x="7230325" y="5084475"/>
                <a:ext cx="137995" cy="10392"/>
              </a:xfrm>
              <a:prstGeom prst="rect">
                <a:avLst/>
              </a:pr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pic>
            <p:nvPicPr>
              <p:cNvPr id="305" name="Picture 257"/>
              <p:cNvPicPr>
                <a:picLocks noChangeAspect="1" noChangeArrowheads="1"/>
              </p:cNvPicPr>
              <p:nvPr/>
            </p:nvPicPr>
            <p:blipFill>
              <a:blip r:embed="rId16" cstate="print"/>
              <a:srcRect/>
              <a:stretch>
                <a:fillRect/>
              </a:stretch>
            </p:blipFill>
            <p:spPr bwMode="auto">
              <a:xfrm>
                <a:off x="7217445" y="5154242"/>
                <a:ext cx="141675" cy="25236"/>
              </a:xfrm>
              <a:prstGeom prst="rect">
                <a:avLst/>
              </a:prstGeom>
              <a:noFill/>
              <a:ln w="9525">
                <a:noFill/>
                <a:miter lim="800000"/>
                <a:headEnd/>
                <a:tailEnd/>
              </a:ln>
            </p:spPr>
          </p:pic>
          <p:pic>
            <p:nvPicPr>
              <p:cNvPr id="306" name="Picture 258"/>
              <p:cNvPicPr>
                <a:picLocks noChangeAspect="1" noChangeArrowheads="1"/>
              </p:cNvPicPr>
              <p:nvPr/>
            </p:nvPicPr>
            <p:blipFill>
              <a:blip r:embed="rId17" cstate="print"/>
              <a:srcRect/>
              <a:stretch>
                <a:fillRect/>
              </a:stretch>
            </p:blipFill>
            <p:spPr bwMode="auto">
              <a:xfrm>
                <a:off x="7217445" y="5154242"/>
                <a:ext cx="141675" cy="25236"/>
              </a:xfrm>
              <a:prstGeom prst="rect">
                <a:avLst/>
              </a:prstGeom>
              <a:noFill/>
              <a:ln w="9525">
                <a:noFill/>
                <a:miter lim="800000"/>
                <a:headEnd/>
                <a:tailEnd/>
              </a:ln>
            </p:spPr>
          </p:pic>
          <p:sp>
            <p:nvSpPr>
              <p:cNvPr id="307" name="Freeform 259"/>
              <p:cNvSpPr>
                <a:spLocks/>
              </p:cNvSpPr>
              <p:nvPr/>
            </p:nvSpPr>
            <p:spPr bwMode="auto">
              <a:xfrm>
                <a:off x="7228485" y="5155726"/>
                <a:ext cx="136154" cy="20781"/>
              </a:xfrm>
              <a:custGeom>
                <a:avLst/>
                <a:gdLst>
                  <a:gd name="T0" fmla="*/ 0 w 139"/>
                  <a:gd name="T1" fmla="*/ 2147483647 h 26"/>
                  <a:gd name="T2" fmla="*/ 2147483647 w 139"/>
                  <a:gd name="T3" fmla="*/ 2147483647 h 26"/>
                  <a:gd name="T4" fmla="*/ 2147483647 w 139"/>
                  <a:gd name="T5" fmla="*/ 2147483647 h 26"/>
                  <a:gd name="T6" fmla="*/ 2147483647 w 139"/>
                  <a:gd name="T7" fmla="*/ 2147483647 h 26"/>
                  <a:gd name="T8" fmla="*/ 2147483647 w 139"/>
                  <a:gd name="T9" fmla="*/ 2147483647 h 26"/>
                  <a:gd name="T10" fmla="*/ 2147483647 w 139"/>
                  <a:gd name="T11" fmla="*/ 2147483647 h 26"/>
                  <a:gd name="T12" fmla="*/ 0 w 139"/>
                  <a:gd name="T13" fmla="*/ 2147483647 h 26"/>
                  <a:gd name="T14" fmla="*/ 0 w 139"/>
                  <a:gd name="T15" fmla="*/ 2147483647 h 26"/>
                  <a:gd name="T16" fmla="*/ 0 60000 65536"/>
                  <a:gd name="T17" fmla="*/ 0 60000 65536"/>
                  <a:gd name="T18" fmla="*/ 0 60000 65536"/>
                  <a:gd name="T19" fmla="*/ 0 60000 65536"/>
                  <a:gd name="T20" fmla="*/ 0 60000 65536"/>
                  <a:gd name="T21" fmla="*/ 0 60000 65536"/>
                  <a:gd name="T22" fmla="*/ 0 60000 65536"/>
                  <a:gd name="T23" fmla="*/ 0 60000 65536"/>
                  <a:gd name="T24" fmla="*/ 0 w 139"/>
                  <a:gd name="T25" fmla="*/ 0 h 26"/>
                  <a:gd name="T26" fmla="*/ 139 w 139"/>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9" h="26">
                    <a:moveTo>
                      <a:pt x="0" y="6"/>
                    </a:moveTo>
                    <a:lnTo>
                      <a:pt x="38" y="6"/>
                    </a:lnTo>
                    <a:cubicBezTo>
                      <a:pt x="63" y="0"/>
                      <a:pt x="89" y="0"/>
                      <a:pt x="114" y="6"/>
                    </a:cubicBezTo>
                    <a:lnTo>
                      <a:pt x="139" y="6"/>
                    </a:lnTo>
                    <a:lnTo>
                      <a:pt x="139" y="26"/>
                    </a:lnTo>
                    <a:lnTo>
                      <a:pt x="0" y="26"/>
                    </a:lnTo>
                    <a:lnTo>
                      <a:pt x="0" y="6"/>
                    </a:lnTo>
                  </a:path>
                </a:pathLst>
              </a:cu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08" name="Rectangle 260"/>
              <p:cNvSpPr>
                <a:spLocks noChangeArrowheads="1"/>
              </p:cNvSpPr>
              <p:nvPr/>
            </p:nvSpPr>
            <p:spPr bwMode="auto">
              <a:xfrm>
                <a:off x="7234005" y="5167602"/>
                <a:ext cx="125116" cy="4453"/>
              </a:xfrm>
              <a:prstGeom prst="rect">
                <a:avLst/>
              </a:prstGeom>
              <a:solidFill>
                <a:srgbClr val="DBDAC6"/>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09" name="Rectangle 261"/>
              <p:cNvSpPr>
                <a:spLocks noChangeArrowheads="1"/>
              </p:cNvSpPr>
              <p:nvPr/>
            </p:nvSpPr>
            <p:spPr bwMode="auto">
              <a:xfrm>
                <a:off x="7234005" y="5167602"/>
                <a:ext cx="125116" cy="4453"/>
              </a:xfrm>
              <a:prstGeom prst="rect">
                <a:avLst/>
              </a:pr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pic>
            <p:nvPicPr>
              <p:cNvPr id="310" name="Picture 262"/>
              <p:cNvPicPr>
                <a:picLocks noChangeAspect="1" noChangeArrowheads="1"/>
              </p:cNvPicPr>
              <p:nvPr/>
            </p:nvPicPr>
            <p:blipFill>
              <a:blip r:embed="rId18" cstate="print"/>
              <a:srcRect/>
              <a:stretch>
                <a:fillRect/>
              </a:stretch>
            </p:blipFill>
            <p:spPr bwMode="auto">
              <a:xfrm>
                <a:off x="7217445" y="5216587"/>
                <a:ext cx="141675" cy="26720"/>
              </a:xfrm>
              <a:prstGeom prst="rect">
                <a:avLst/>
              </a:prstGeom>
              <a:noFill/>
              <a:ln w="9525">
                <a:noFill/>
                <a:miter lim="800000"/>
                <a:headEnd/>
                <a:tailEnd/>
              </a:ln>
            </p:spPr>
          </p:pic>
          <p:pic>
            <p:nvPicPr>
              <p:cNvPr id="311" name="Picture 263"/>
              <p:cNvPicPr>
                <a:picLocks noChangeAspect="1" noChangeArrowheads="1"/>
              </p:cNvPicPr>
              <p:nvPr/>
            </p:nvPicPr>
            <p:blipFill>
              <a:blip r:embed="rId19" cstate="print"/>
              <a:srcRect/>
              <a:stretch>
                <a:fillRect/>
              </a:stretch>
            </p:blipFill>
            <p:spPr bwMode="auto">
              <a:xfrm>
                <a:off x="7217445" y="5216587"/>
                <a:ext cx="141675" cy="26720"/>
              </a:xfrm>
              <a:prstGeom prst="rect">
                <a:avLst/>
              </a:prstGeom>
              <a:noFill/>
              <a:ln w="9525">
                <a:noFill/>
                <a:miter lim="800000"/>
                <a:headEnd/>
                <a:tailEnd/>
              </a:ln>
            </p:spPr>
          </p:pic>
          <p:sp>
            <p:nvSpPr>
              <p:cNvPr id="314" name="Freeform 264"/>
              <p:cNvSpPr>
                <a:spLocks/>
              </p:cNvSpPr>
              <p:nvPr/>
            </p:nvSpPr>
            <p:spPr bwMode="auto">
              <a:xfrm>
                <a:off x="7228485" y="5216587"/>
                <a:ext cx="141675" cy="17813"/>
              </a:xfrm>
              <a:custGeom>
                <a:avLst/>
                <a:gdLst>
                  <a:gd name="T0" fmla="*/ 0 w 144"/>
                  <a:gd name="T1" fmla="*/ 2147483647 h 22"/>
                  <a:gd name="T2" fmla="*/ 0 w 144"/>
                  <a:gd name="T3" fmla="*/ 2147483647 h 22"/>
                  <a:gd name="T4" fmla="*/ 2147483647 w 144"/>
                  <a:gd name="T5" fmla="*/ 2147483647 h 22"/>
                  <a:gd name="T6" fmla="*/ 2147483647 w 144"/>
                  <a:gd name="T7" fmla="*/ 2147483647 h 22"/>
                  <a:gd name="T8" fmla="*/ 2147483647 w 144"/>
                  <a:gd name="T9" fmla="*/ 2147483647 h 22"/>
                  <a:gd name="T10" fmla="*/ 2147483647 w 144"/>
                  <a:gd name="T11" fmla="*/ 2147483647 h 22"/>
                  <a:gd name="T12" fmla="*/ 2147483647 w 144"/>
                  <a:gd name="T13" fmla="*/ 2147483647 h 22"/>
                  <a:gd name="T14" fmla="*/ 2147483647 w 144"/>
                  <a:gd name="T15" fmla="*/ 2147483647 h 22"/>
                  <a:gd name="T16" fmla="*/ 2147483647 w 144"/>
                  <a:gd name="T17" fmla="*/ 2147483647 h 22"/>
                  <a:gd name="T18" fmla="*/ 2147483647 w 144"/>
                  <a:gd name="T19" fmla="*/ 2147483647 h 22"/>
                  <a:gd name="T20" fmla="*/ 0 w 144"/>
                  <a:gd name="T21" fmla="*/ 2147483647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4"/>
                  <a:gd name="T34" fmla="*/ 0 h 22"/>
                  <a:gd name="T35" fmla="*/ 144 w 14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4" h="22">
                    <a:moveTo>
                      <a:pt x="0" y="17"/>
                    </a:moveTo>
                    <a:lnTo>
                      <a:pt x="0" y="6"/>
                    </a:lnTo>
                    <a:lnTo>
                      <a:pt x="46" y="6"/>
                    </a:lnTo>
                    <a:cubicBezTo>
                      <a:pt x="62" y="0"/>
                      <a:pt x="82" y="0"/>
                      <a:pt x="98" y="6"/>
                    </a:cubicBezTo>
                    <a:lnTo>
                      <a:pt x="144" y="6"/>
                    </a:lnTo>
                    <a:lnTo>
                      <a:pt x="144" y="17"/>
                    </a:lnTo>
                    <a:lnTo>
                      <a:pt x="98" y="17"/>
                    </a:lnTo>
                    <a:cubicBezTo>
                      <a:pt x="81" y="22"/>
                      <a:pt x="62" y="22"/>
                      <a:pt x="46" y="17"/>
                    </a:cubicBezTo>
                    <a:lnTo>
                      <a:pt x="0" y="17"/>
                    </a:lnTo>
                  </a:path>
                </a:pathLst>
              </a:cu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15" name="Freeform 267"/>
              <p:cNvSpPr>
                <a:spLocks noEditPoints="1"/>
              </p:cNvSpPr>
              <p:nvPr/>
            </p:nvSpPr>
            <p:spPr bwMode="auto">
              <a:xfrm>
                <a:off x="7300243" y="5099319"/>
                <a:ext cx="69917" cy="139534"/>
              </a:xfrm>
              <a:custGeom>
                <a:avLst/>
                <a:gdLst>
                  <a:gd name="T0" fmla="*/ 2147483647 w 38"/>
                  <a:gd name="T1" fmla="*/ 2147483647 h 94"/>
                  <a:gd name="T2" fmla="*/ 2147483647 w 38"/>
                  <a:gd name="T3" fmla="*/ 2147483647 h 94"/>
                  <a:gd name="T4" fmla="*/ 2147483647 w 38"/>
                  <a:gd name="T5" fmla="*/ 0 h 94"/>
                  <a:gd name="T6" fmla="*/ 2147483647 w 38"/>
                  <a:gd name="T7" fmla="*/ 0 h 94"/>
                  <a:gd name="T8" fmla="*/ 2147483647 w 38"/>
                  <a:gd name="T9" fmla="*/ 2147483647 h 94"/>
                  <a:gd name="T10" fmla="*/ 2147483647 w 38"/>
                  <a:gd name="T11" fmla="*/ 2147483647 h 94"/>
                  <a:gd name="T12" fmla="*/ 2147483647 w 38"/>
                  <a:gd name="T13" fmla="*/ 2147483647 h 94"/>
                  <a:gd name="T14" fmla="*/ 2147483647 w 38"/>
                  <a:gd name="T15" fmla="*/ 2147483647 h 94"/>
                  <a:gd name="T16" fmla="*/ 2147483647 w 38"/>
                  <a:gd name="T17" fmla="*/ 2147483647 h 94"/>
                  <a:gd name="T18" fmla="*/ 0 w 38"/>
                  <a:gd name="T19" fmla="*/ 2147483647 h 94"/>
                  <a:gd name="T20" fmla="*/ 2147483647 w 38"/>
                  <a:gd name="T21" fmla="*/ 2147483647 h 94"/>
                  <a:gd name="T22" fmla="*/ 2147483647 w 38"/>
                  <a:gd name="T23" fmla="*/ 2147483647 h 94"/>
                  <a:gd name="T24" fmla="*/ 0 w 38"/>
                  <a:gd name="T25" fmla="*/ 2147483647 h 94"/>
                  <a:gd name="T26" fmla="*/ 2147483647 w 38"/>
                  <a:gd name="T27" fmla="*/ 2147483647 h 94"/>
                  <a:gd name="T28" fmla="*/ 2147483647 w 38"/>
                  <a:gd name="T29" fmla="*/ 2147483647 h 94"/>
                  <a:gd name="T30" fmla="*/ 2147483647 w 38"/>
                  <a:gd name="T31" fmla="*/ 2147483647 h 94"/>
                  <a:gd name="T32" fmla="*/ 2147483647 w 38"/>
                  <a:gd name="T33" fmla="*/ 2147483647 h 94"/>
                  <a:gd name="T34" fmla="*/ 2147483647 w 38"/>
                  <a:gd name="T35" fmla="*/ 2147483647 h 94"/>
                  <a:gd name="T36" fmla="*/ 2147483647 w 38"/>
                  <a:gd name="T37" fmla="*/ 2147483647 h 94"/>
                  <a:gd name="T38" fmla="*/ 2147483647 w 38"/>
                  <a:gd name="T39" fmla="*/ 2147483647 h 94"/>
                  <a:gd name="T40" fmla="*/ 2147483647 w 38"/>
                  <a:gd name="T41" fmla="*/ 2147483647 h 94"/>
                  <a:gd name="T42" fmla="*/ 2147483647 w 38"/>
                  <a:gd name="T43" fmla="*/ 2147483647 h 94"/>
                  <a:gd name="T44" fmla="*/ 2147483647 w 38"/>
                  <a:gd name="T45" fmla="*/ 2147483647 h 9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8"/>
                  <a:gd name="T70" fmla="*/ 0 h 94"/>
                  <a:gd name="T71" fmla="*/ 38 w 38"/>
                  <a:gd name="T72" fmla="*/ 94 h 9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8" h="94">
                    <a:moveTo>
                      <a:pt x="27" y="5"/>
                    </a:moveTo>
                    <a:lnTo>
                      <a:pt x="37" y="5"/>
                    </a:lnTo>
                    <a:lnTo>
                      <a:pt x="37" y="0"/>
                    </a:lnTo>
                    <a:lnTo>
                      <a:pt x="27" y="0"/>
                    </a:lnTo>
                    <a:lnTo>
                      <a:pt x="27" y="5"/>
                    </a:lnTo>
                    <a:moveTo>
                      <a:pt x="16" y="4"/>
                    </a:moveTo>
                    <a:lnTo>
                      <a:pt x="10" y="8"/>
                    </a:lnTo>
                    <a:lnTo>
                      <a:pt x="10" y="1"/>
                    </a:lnTo>
                    <a:lnTo>
                      <a:pt x="16" y="4"/>
                    </a:lnTo>
                    <a:moveTo>
                      <a:pt x="0" y="4"/>
                    </a:moveTo>
                    <a:lnTo>
                      <a:pt x="6" y="1"/>
                    </a:lnTo>
                    <a:lnTo>
                      <a:pt x="6" y="8"/>
                    </a:lnTo>
                    <a:lnTo>
                      <a:pt x="0" y="4"/>
                    </a:lnTo>
                    <a:moveTo>
                      <a:pt x="21" y="59"/>
                    </a:moveTo>
                    <a:lnTo>
                      <a:pt x="35" y="59"/>
                    </a:lnTo>
                    <a:lnTo>
                      <a:pt x="35" y="55"/>
                    </a:lnTo>
                    <a:lnTo>
                      <a:pt x="21" y="55"/>
                    </a:lnTo>
                    <a:lnTo>
                      <a:pt x="21" y="59"/>
                    </a:lnTo>
                    <a:moveTo>
                      <a:pt x="24" y="94"/>
                    </a:moveTo>
                    <a:lnTo>
                      <a:pt x="38" y="94"/>
                    </a:lnTo>
                    <a:lnTo>
                      <a:pt x="38" y="91"/>
                    </a:lnTo>
                    <a:lnTo>
                      <a:pt x="24" y="91"/>
                    </a:lnTo>
                    <a:lnTo>
                      <a:pt x="24" y="94"/>
                    </a:lnTo>
                  </a:path>
                </a:pathLst>
              </a:custGeom>
              <a:noFill/>
              <a:ln w="3175"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17" name="Freeform 268"/>
              <p:cNvSpPr>
                <a:spLocks noEditPoints="1"/>
              </p:cNvSpPr>
              <p:nvPr/>
            </p:nvSpPr>
            <p:spPr bwMode="auto">
              <a:xfrm>
                <a:off x="7228485" y="5100804"/>
                <a:ext cx="14720" cy="84611"/>
              </a:xfrm>
              <a:custGeom>
                <a:avLst/>
                <a:gdLst>
                  <a:gd name="T0" fmla="*/ 2147483647 w 8"/>
                  <a:gd name="T1" fmla="*/ 0 h 57"/>
                  <a:gd name="T2" fmla="*/ 2147483647 w 8"/>
                  <a:gd name="T3" fmla="*/ 0 h 57"/>
                  <a:gd name="T4" fmla="*/ 0 w 8"/>
                  <a:gd name="T5" fmla="*/ 2147483647 h 57"/>
                  <a:gd name="T6" fmla="*/ 2147483647 w 8"/>
                  <a:gd name="T7" fmla="*/ 2147483647 h 57"/>
                  <a:gd name="T8" fmla="*/ 0 60000 65536"/>
                  <a:gd name="T9" fmla="*/ 0 60000 65536"/>
                  <a:gd name="T10" fmla="*/ 0 60000 65536"/>
                  <a:gd name="T11" fmla="*/ 0 60000 65536"/>
                  <a:gd name="T12" fmla="*/ 0 w 8"/>
                  <a:gd name="T13" fmla="*/ 0 h 57"/>
                  <a:gd name="T14" fmla="*/ 8 w 8"/>
                  <a:gd name="T15" fmla="*/ 57 h 57"/>
                </a:gdLst>
                <a:ahLst/>
                <a:cxnLst>
                  <a:cxn ang="T8">
                    <a:pos x="T0" y="T1"/>
                  </a:cxn>
                  <a:cxn ang="T9">
                    <a:pos x="T2" y="T3"/>
                  </a:cxn>
                  <a:cxn ang="T10">
                    <a:pos x="T4" y="T5"/>
                  </a:cxn>
                  <a:cxn ang="T11">
                    <a:pos x="T6" y="T7"/>
                  </a:cxn>
                </a:cxnLst>
                <a:rect l="T12" t="T13" r="T14" b="T15"/>
                <a:pathLst>
                  <a:path w="8" h="57">
                    <a:moveTo>
                      <a:pt x="2" y="0"/>
                    </a:moveTo>
                    <a:lnTo>
                      <a:pt x="8" y="0"/>
                    </a:lnTo>
                    <a:moveTo>
                      <a:pt x="0" y="57"/>
                    </a:moveTo>
                    <a:lnTo>
                      <a:pt x="7" y="57"/>
                    </a:lnTo>
                  </a:path>
                </a:pathLst>
              </a:custGeom>
              <a:noFill/>
              <a:ln w="4763">
                <a:solidFill>
                  <a:srgbClr val="00FF00"/>
                </a:solid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18" name="Rectangle 269"/>
              <p:cNvSpPr>
                <a:spLocks noChangeArrowheads="1"/>
              </p:cNvSpPr>
              <p:nvPr/>
            </p:nvSpPr>
            <p:spPr bwMode="auto">
              <a:xfrm>
                <a:off x="7186167" y="5433311"/>
                <a:ext cx="14720" cy="164769"/>
              </a:xfrm>
              <a:prstGeom prst="rect">
                <a:avLst/>
              </a:prstGeom>
              <a:solidFill>
                <a:srgbClr val="B6B6B6"/>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19" name="Rectangle 270"/>
              <p:cNvSpPr>
                <a:spLocks noChangeArrowheads="1"/>
              </p:cNvSpPr>
              <p:nvPr/>
            </p:nvSpPr>
            <p:spPr bwMode="auto">
              <a:xfrm>
                <a:off x="7200887" y="5433311"/>
                <a:ext cx="16559" cy="164769"/>
              </a:xfrm>
              <a:prstGeom prst="rect">
                <a:avLst/>
              </a:prstGeom>
              <a:solidFill>
                <a:srgbClr val="717171"/>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0" name="Rectangle 271"/>
              <p:cNvSpPr>
                <a:spLocks noChangeArrowheads="1"/>
              </p:cNvSpPr>
              <p:nvPr/>
            </p:nvSpPr>
            <p:spPr bwMode="auto">
              <a:xfrm>
                <a:off x="7217445" y="5433311"/>
                <a:ext cx="14720" cy="164769"/>
              </a:xfrm>
              <a:prstGeom prst="rect">
                <a:avLst/>
              </a:prstGeom>
              <a:solidFill>
                <a:srgbClr val="878787"/>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1" name="Rectangle 272"/>
              <p:cNvSpPr>
                <a:spLocks noChangeArrowheads="1"/>
              </p:cNvSpPr>
              <p:nvPr/>
            </p:nvSpPr>
            <p:spPr bwMode="auto">
              <a:xfrm>
                <a:off x="7232165" y="5433311"/>
                <a:ext cx="16559" cy="164769"/>
              </a:xfrm>
              <a:prstGeom prst="rect">
                <a:avLst/>
              </a:prstGeom>
              <a:solidFill>
                <a:srgbClr val="9C9C9C"/>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2" name="Rectangle 273"/>
              <p:cNvSpPr>
                <a:spLocks noChangeArrowheads="1"/>
              </p:cNvSpPr>
              <p:nvPr/>
            </p:nvSpPr>
            <p:spPr bwMode="auto">
              <a:xfrm>
                <a:off x="7248724" y="5433311"/>
                <a:ext cx="16559" cy="164769"/>
              </a:xfrm>
              <a:prstGeom prst="rect">
                <a:avLst/>
              </a:prstGeom>
              <a:solidFill>
                <a:srgbClr val="B1B1B1"/>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3" name="Rectangle 274"/>
              <p:cNvSpPr>
                <a:spLocks noChangeArrowheads="1"/>
              </p:cNvSpPr>
              <p:nvPr/>
            </p:nvSpPr>
            <p:spPr bwMode="auto">
              <a:xfrm>
                <a:off x="7327842" y="5433311"/>
                <a:ext cx="14720" cy="164769"/>
              </a:xfrm>
              <a:prstGeom prst="rect">
                <a:avLst/>
              </a:prstGeom>
              <a:solidFill>
                <a:srgbClr val="757575"/>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4" name="Rectangle 275"/>
              <p:cNvSpPr>
                <a:spLocks noChangeArrowheads="1"/>
              </p:cNvSpPr>
              <p:nvPr/>
            </p:nvSpPr>
            <p:spPr bwMode="auto">
              <a:xfrm>
                <a:off x="7342561" y="5433311"/>
                <a:ext cx="16559" cy="164769"/>
              </a:xfrm>
              <a:prstGeom prst="rect">
                <a:avLst/>
              </a:prstGeom>
              <a:solidFill>
                <a:srgbClr val="BABABA"/>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5" name="Rectangle 276"/>
              <p:cNvSpPr>
                <a:spLocks noChangeArrowheads="1"/>
              </p:cNvSpPr>
              <p:nvPr/>
            </p:nvSpPr>
            <p:spPr bwMode="auto">
              <a:xfrm>
                <a:off x="7359121" y="5433311"/>
                <a:ext cx="14720" cy="164769"/>
              </a:xfrm>
              <a:prstGeom prst="rect">
                <a:avLst/>
              </a:prstGeom>
              <a:solidFill>
                <a:srgbClr val="A5A5A5"/>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6" name="Rectangle 277"/>
              <p:cNvSpPr>
                <a:spLocks noChangeArrowheads="1"/>
              </p:cNvSpPr>
              <p:nvPr/>
            </p:nvSpPr>
            <p:spPr bwMode="auto">
              <a:xfrm>
                <a:off x="7373840" y="5433311"/>
                <a:ext cx="16559" cy="164769"/>
              </a:xfrm>
              <a:prstGeom prst="rect">
                <a:avLst/>
              </a:prstGeom>
              <a:solidFill>
                <a:srgbClr val="8F8F8F"/>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7" name="Rectangle 278"/>
              <p:cNvSpPr>
                <a:spLocks noChangeArrowheads="1"/>
              </p:cNvSpPr>
              <p:nvPr/>
            </p:nvSpPr>
            <p:spPr bwMode="auto">
              <a:xfrm>
                <a:off x="7390399" y="5433311"/>
                <a:ext cx="16559" cy="164769"/>
              </a:xfrm>
              <a:prstGeom prst="rect">
                <a:avLst/>
              </a:prstGeom>
              <a:solidFill>
                <a:srgbClr val="7B7B7B"/>
              </a:solidFill>
              <a:ln w="9525">
                <a:noFill/>
                <a:miter lim="800000"/>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sp>
            <p:nvSpPr>
              <p:cNvPr id="328" name="Freeform 279"/>
              <p:cNvSpPr>
                <a:spLocks/>
              </p:cNvSpPr>
              <p:nvPr/>
            </p:nvSpPr>
            <p:spPr bwMode="auto">
              <a:xfrm>
                <a:off x="7158568" y="4950878"/>
                <a:ext cx="377185" cy="685795"/>
              </a:xfrm>
              <a:custGeom>
                <a:avLst/>
                <a:gdLst>
                  <a:gd name="T0" fmla="*/ 2147483647 w 205"/>
                  <a:gd name="T1" fmla="*/ 2147483647 h 462"/>
                  <a:gd name="T2" fmla="*/ 2147483647 w 205"/>
                  <a:gd name="T3" fmla="*/ 2147483647 h 462"/>
                  <a:gd name="T4" fmla="*/ 0 w 205"/>
                  <a:gd name="T5" fmla="*/ 2147483647 h 462"/>
                  <a:gd name="T6" fmla="*/ 0 w 205"/>
                  <a:gd name="T7" fmla="*/ 2147483647 h 462"/>
                  <a:gd name="T8" fmla="*/ 2147483647 w 205"/>
                  <a:gd name="T9" fmla="*/ 0 h 462"/>
                  <a:gd name="T10" fmla="*/ 2147483647 w 205"/>
                  <a:gd name="T11" fmla="*/ 0 h 462"/>
                  <a:gd name="T12" fmla="*/ 2147483647 w 205"/>
                  <a:gd name="T13" fmla="*/ 2147483647 h 462"/>
                  <a:gd name="T14" fmla="*/ 2147483647 w 205"/>
                  <a:gd name="T15" fmla="*/ 2147483647 h 462"/>
                  <a:gd name="T16" fmla="*/ 2147483647 w 205"/>
                  <a:gd name="T17" fmla="*/ 2147483647 h 462"/>
                  <a:gd name="T18" fmla="*/ 2147483647 w 205"/>
                  <a:gd name="T19" fmla="*/ 2147483647 h 462"/>
                  <a:gd name="T20" fmla="*/ 2147483647 w 205"/>
                  <a:gd name="T21" fmla="*/ 2147483647 h 4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
                  <a:gd name="T34" fmla="*/ 0 h 462"/>
                  <a:gd name="T35" fmla="*/ 205 w 205"/>
                  <a:gd name="T36" fmla="*/ 462 h 4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 h="462">
                    <a:moveTo>
                      <a:pt x="6" y="462"/>
                    </a:moveTo>
                    <a:lnTo>
                      <a:pt x="6" y="453"/>
                    </a:lnTo>
                    <a:lnTo>
                      <a:pt x="0" y="453"/>
                    </a:lnTo>
                    <a:lnTo>
                      <a:pt x="0" y="51"/>
                    </a:lnTo>
                    <a:lnTo>
                      <a:pt x="51" y="0"/>
                    </a:lnTo>
                    <a:lnTo>
                      <a:pt x="205" y="0"/>
                    </a:lnTo>
                    <a:lnTo>
                      <a:pt x="205" y="401"/>
                    </a:lnTo>
                    <a:lnTo>
                      <a:pt x="202" y="404"/>
                    </a:lnTo>
                    <a:lnTo>
                      <a:pt x="202" y="407"/>
                    </a:lnTo>
                    <a:lnTo>
                      <a:pt x="147" y="462"/>
                    </a:lnTo>
                    <a:lnTo>
                      <a:pt x="6" y="462"/>
                    </a:lnTo>
                  </a:path>
                </a:pathLst>
              </a:custGeom>
              <a:noFill/>
              <a:ln w="12700" cap="rnd">
                <a:solidFill>
                  <a:srgbClr val="000000"/>
                </a:solidFill>
                <a:round/>
                <a:headEnd/>
                <a:tailEnd/>
              </a:ln>
            </p:spPr>
            <p:txBody>
              <a:bodyPr/>
              <a:lstStyle/>
              <a:p>
                <a:pPr algn="l" rtl="0" fontAlgn="base">
                  <a:spcBef>
                    <a:spcPct val="0"/>
                  </a:spcBef>
                  <a:spcAft>
                    <a:spcPct val="0"/>
                  </a:spcAft>
                </a:pPr>
                <a:endParaRPr lang="en-US" kern="1200">
                  <a:solidFill>
                    <a:srgbClr val="000000"/>
                  </a:solidFill>
                  <a:latin typeface="Calibri" pitchFamily="34" charset="0"/>
                  <a:ea typeface="+mn-ea"/>
                  <a:cs typeface="+mn-cs"/>
                </a:endParaRPr>
              </a:p>
            </p:txBody>
          </p:sp>
        </p:grpSp>
        <p:sp>
          <p:nvSpPr>
            <p:cNvPr id="272" name="Text Box 60"/>
            <p:cNvSpPr txBox="1">
              <a:spLocks noChangeArrowheads="1"/>
            </p:cNvSpPr>
            <p:nvPr/>
          </p:nvSpPr>
          <p:spPr bwMode="auto">
            <a:xfrm>
              <a:off x="7664417" y="4914835"/>
              <a:ext cx="1015309" cy="683230"/>
            </a:xfrm>
            <a:prstGeom prst="rect">
              <a:avLst/>
            </a:prstGeom>
            <a:noFill/>
            <a:ln w="9525">
              <a:noFill/>
              <a:miter lim="800000"/>
              <a:headEnd/>
              <a:tailEnd type="none" w="lg" len="lg"/>
            </a:ln>
          </p:spPr>
          <p:txBody>
            <a:bodyPr wrap="square" lIns="91403" tIns="45703" rIns="91403" bIns="45703">
              <a:spAutoFit/>
            </a:bodyPr>
            <a:lstStyle/>
            <a:p>
              <a:pPr algn="l" rtl="0" eaLnBrk="0" fontAlgn="base" hangingPunct="0">
                <a:lnSpc>
                  <a:spcPct val="80000"/>
                </a:lnSpc>
                <a:spcBef>
                  <a:spcPct val="0"/>
                </a:spcBef>
                <a:spcAft>
                  <a:spcPct val="0"/>
                </a:spcAft>
              </a:pPr>
              <a:r>
                <a:rPr lang="en-US" sz="1600" kern="1200" dirty="0">
                  <a:solidFill>
                    <a:srgbClr val="000000"/>
                  </a:solidFill>
                  <a:latin typeface="Calibri" pitchFamily="34" charset="0"/>
                  <a:ea typeface="+mn-ea"/>
                  <a:cs typeface="+mn-cs"/>
                </a:rPr>
                <a:t>include data from others</a:t>
              </a:r>
            </a:p>
          </p:txBody>
        </p:sp>
        <p:sp>
          <p:nvSpPr>
            <p:cNvPr id="273" name="Line 599"/>
            <p:cNvSpPr>
              <a:spLocks noChangeShapeType="1"/>
            </p:cNvSpPr>
            <p:nvPr/>
          </p:nvSpPr>
          <p:spPr bwMode="auto">
            <a:xfrm>
              <a:off x="7142419" y="4739634"/>
              <a:ext cx="1458100" cy="0"/>
            </a:xfrm>
            <a:prstGeom prst="line">
              <a:avLst/>
            </a:prstGeom>
            <a:noFill/>
            <a:ln w="9525">
              <a:solidFill>
                <a:schemeClr val="tx1"/>
              </a:solidFill>
              <a:round/>
              <a:headEnd/>
              <a:tailEnd/>
            </a:ln>
          </p:spPr>
          <p:txBody>
            <a:bodyPr/>
            <a:lstStyle/>
            <a:p>
              <a:pPr algn="l" rtl="0" fontAlgn="base">
                <a:spcBef>
                  <a:spcPct val="0"/>
                </a:spcBef>
                <a:spcAft>
                  <a:spcPct val="0"/>
                </a:spcAft>
              </a:pPr>
              <a:endParaRPr lang="en-US" kern="1200">
                <a:solidFill>
                  <a:prstClr val="black"/>
                </a:solidFill>
                <a:latin typeface="Arial" charset="0"/>
                <a:ea typeface="+mn-ea"/>
                <a:cs typeface="+mn-cs"/>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HIS?</a:t>
            </a:r>
            <a:endParaRPr lang="en-US" dirty="0"/>
          </a:p>
        </p:txBody>
      </p:sp>
      <p:sp>
        <p:nvSpPr>
          <p:cNvPr id="3" name="Content Placeholder 2"/>
          <p:cNvSpPr>
            <a:spLocks noGrp="1"/>
          </p:cNvSpPr>
          <p:nvPr>
            <p:ph idx="1"/>
          </p:nvPr>
        </p:nvSpPr>
        <p:spPr>
          <a:xfrm>
            <a:off x="228600" y="1066800"/>
            <a:ext cx="8458200" cy="5059363"/>
          </a:xfrm>
        </p:spPr>
        <p:txBody>
          <a:bodyPr>
            <a:noAutofit/>
          </a:bodyPr>
          <a:lstStyle/>
          <a:p>
            <a:pPr lvl="0">
              <a:spcBef>
                <a:spcPts val="0"/>
              </a:spcBef>
            </a:pPr>
            <a:r>
              <a:rPr lang="en-US" sz="2400" dirty="0" smtClean="0"/>
              <a:t>Academics</a:t>
            </a:r>
          </a:p>
          <a:p>
            <a:pPr lvl="1">
              <a:spcBef>
                <a:spcPts val="0"/>
              </a:spcBef>
            </a:pPr>
            <a:r>
              <a:rPr lang="en-US" sz="2400" dirty="0" smtClean="0"/>
              <a:t>Recognition of work</a:t>
            </a:r>
          </a:p>
          <a:p>
            <a:pPr lvl="1">
              <a:spcBef>
                <a:spcPts val="0"/>
              </a:spcBef>
            </a:pPr>
            <a:r>
              <a:rPr lang="en-US" sz="2400" dirty="0" smtClean="0"/>
              <a:t>Data publication is mandated by the funding agency</a:t>
            </a:r>
          </a:p>
          <a:p>
            <a:pPr lvl="1">
              <a:spcBef>
                <a:spcPts val="0"/>
              </a:spcBef>
            </a:pPr>
            <a:r>
              <a:rPr lang="en-US" sz="2400" dirty="0" smtClean="0"/>
              <a:t>To support science in the US and promote collaboration</a:t>
            </a:r>
          </a:p>
          <a:p>
            <a:pPr lvl="0">
              <a:spcBef>
                <a:spcPts val="0"/>
              </a:spcBef>
            </a:pPr>
            <a:r>
              <a:rPr lang="en-US" sz="2400" dirty="0" smtClean="0"/>
              <a:t>Agencies</a:t>
            </a:r>
          </a:p>
          <a:p>
            <a:pPr lvl="1">
              <a:spcBef>
                <a:spcPts val="0"/>
              </a:spcBef>
            </a:pPr>
            <a:r>
              <a:rPr lang="en-US" sz="2400" dirty="0" smtClean="0"/>
              <a:t>Standardize data access (both internally and externally)</a:t>
            </a:r>
          </a:p>
          <a:p>
            <a:pPr lvl="1">
              <a:spcBef>
                <a:spcPts val="0"/>
              </a:spcBef>
            </a:pPr>
            <a:r>
              <a:rPr lang="en-US" sz="2400" dirty="0" smtClean="0"/>
              <a:t>Time savings in developing a publication system</a:t>
            </a:r>
          </a:p>
          <a:p>
            <a:pPr lvl="1">
              <a:spcBef>
                <a:spcPts val="0"/>
              </a:spcBef>
            </a:pPr>
            <a:r>
              <a:rPr lang="en-US" sz="2400" dirty="0" smtClean="0"/>
              <a:t>Public benefit with publication</a:t>
            </a:r>
          </a:p>
          <a:p>
            <a:pPr lvl="1">
              <a:spcBef>
                <a:spcPts val="0"/>
              </a:spcBef>
            </a:pPr>
            <a:r>
              <a:rPr lang="en-US" sz="2400" dirty="0" smtClean="0"/>
              <a:t>Return on investment – people can get the data themselves without requiring a “middle-man”</a:t>
            </a:r>
          </a:p>
          <a:p>
            <a:pPr lvl="1">
              <a:spcBef>
                <a:spcPts val="0"/>
              </a:spcBef>
            </a:pPr>
            <a:r>
              <a:rPr lang="en-US" sz="2400" dirty="0" smtClean="0"/>
              <a:t>Get all the state data “together” </a:t>
            </a:r>
          </a:p>
          <a:p>
            <a:pPr>
              <a:spcBef>
                <a:spcPts val="0"/>
              </a:spcBef>
            </a:pPr>
            <a:r>
              <a:rPr lang="en-US" sz="2400" dirty="0" smtClean="0"/>
              <a:t>Who is using HIS?</a:t>
            </a:r>
          </a:p>
          <a:p>
            <a:pPr lvl="1">
              <a:spcBef>
                <a:spcPts val="0"/>
              </a:spcBef>
            </a:pPr>
            <a:r>
              <a:rPr lang="en-US" sz="2400" dirty="0" smtClean="0"/>
              <a:t>USGS, NCDC, WATERs Test Beds, several universities</a:t>
            </a:r>
          </a:p>
          <a:p>
            <a:pPr lvl="1">
              <a:spcBef>
                <a:spcPts val="0"/>
              </a:spcBef>
            </a:pPr>
            <a:r>
              <a:rPr lang="en-US" sz="2400" dirty="0" smtClean="0"/>
              <a:t>More at </a:t>
            </a:r>
            <a:r>
              <a:rPr lang="en-US" sz="2400" dirty="0" smtClean="0">
                <a:hlinkClick r:id="rId3"/>
              </a:rPr>
              <a:t>http://his.cuahsi.org/partners.html</a:t>
            </a:r>
            <a:r>
              <a:rPr lang="en-US" sz="2400" dirty="0" smtClean="0"/>
              <a:t> </a:t>
            </a:r>
          </a:p>
          <a:p>
            <a:pPr>
              <a:spcBef>
                <a:spcPts val="0"/>
              </a:spcBef>
            </a:pPr>
            <a:endParaRPr lang="en-US" sz="2400" dirty="0"/>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5181600" y="1600200"/>
            <a:ext cx="3200400" cy="2057400"/>
            <a:chOff x="4953000" y="1600200"/>
            <a:chExt cx="3200400" cy="2057400"/>
          </a:xfrm>
        </p:grpSpPr>
        <p:sp>
          <p:nvSpPr>
            <p:cNvPr id="53" name="Flowchart: Magnetic Disk 52"/>
            <p:cNvSpPr/>
            <p:nvPr/>
          </p:nvSpPr>
          <p:spPr>
            <a:xfrm>
              <a:off x="7086600" y="1676400"/>
              <a:ext cx="914400" cy="5334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Metadata</a:t>
              </a:r>
            </a:p>
            <a:p>
              <a:pPr algn="ctr"/>
              <a:r>
                <a:rPr lang="en-US" sz="1400" dirty="0" smtClean="0"/>
                <a:t>Catalog</a:t>
              </a:r>
              <a:endParaRPr lang="en-US" sz="1400" dirty="0"/>
            </a:p>
          </p:txBody>
        </p:sp>
        <p:pic>
          <p:nvPicPr>
            <p:cNvPr id="61" name="Picture 5"/>
            <p:cNvPicPr>
              <a:picLocks noChangeAspect="1" noChangeArrowheads="1"/>
            </p:cNvPicPr>
            <p:nvPr/>
          </p:nvPicPr>
          <p:blipFill>
            <a:blip r:embed="rId3" cstate="print"/>
            <a:srcRect/>
            <a:stretch>
              <a:fillRect/>
            </a:stretch>
          </p:blipFill>
          <p:spPr bwMode="auto">
            <a:xfrm>
              <a:off x="5062151" y="2438400"/>
              <a:ext cx="1414849" cy="990600"/>
            </a:xfrm>
            <a:prstGeom prst="rect">
              <a:avLst/>
            </a:prstGeom>
            <a:noFill/>
            <a:ln w="9525">
              <a:noFill/>
              <a:miter lim="800000"/>
              <a:headEnd/>
              <a:tailEnd/>
            </a:ln>
            <a:effectLst/>
          </p:spPr>
        </p:pic>
        <p:sp>
          <p:nvSpPr>
            <p:cNvPr id="74" name="Rounded Rectangle 73"/>
            <p:cNvSpPr/>
            <p:nvPr/>
          </p:nvSpPr>
          <p:spPr>
            <a:xfrm>
              <a:off x="5138351" y="2286000"/>
              <a:ext cx="1295400" cy="609600"/>
            </a:xfrm>
            <a:prstGeom prst="roundRect">
              <a:avLst/>
            </a:prstGeom>
            <a:solidFill>
              <a:srgbClr val="92D050">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effectLst>
                    <a:outerShdw blurRad="38100" dist="38100" dir="2700000" algn="tl">
                      <a:srgbClr val="000000">
                        <a:alpha val="43137"/>
                      </a:srgbClr>
                    </a:outerShdw>
                  </a:effectLst>
                </a:rPr>
                <a:t>HIS Central</a:t>
              </a:r>
              <a:endParaRPr lang="en-US" sz="1400" b="1" dirty="0">
                <a:effectLst>
                  <a:outerShdw blurRad="38100" dist="38100" dir="2700000" algn="tl">
                    <a:srgbClr val="000000">
                      <a:alpha val="43137"/>
                    </a:srgbClr>
                  </a:outerShdw>
                </a:effectLst>
              </a:endParaRPr>
            </a:p>
          </p:txBody>
        </p:sp>
        <p:pic>
          <p:nvPicPr>
            <p:cNvPr id="76" name="Picture 6"/>
            <p:cNvPicPr>
              <a:picLocks noChangeAspect="1" noChangeArrowheads="1"/>
            </p:cNvPicPr>
            <p:nvPr/>
          </p:nvPicPr>
          <p:blipFill>
            <a:blip r:embed="rId4" cstate="print"/>
            <a:srcRect/>
            <a:stretch>
              <a:fillRect/>
            </a:stretch>
          </p:blipFill>
          <p:spPr bwMode="auto">
            <a:xfrm>
              <a:off x="6781800" y="2514600"/>
              <a:ext cx="1143000" cy="913356"/>
            </a:xfrm>
            <a:prstGeom prst="rect">
              <a:avLst/>
            </a:prstGeom>
            <a:noFill/>
            <a:ln w="9525">
              <a:noFill/>
              <a:miter lim="800000"/>
              <a:headEnd/>
              <a:tailEnd/>
            </a:ln>
            <a:effectLst/>
          </p:spPr>
        </p:pic>
        <p:sp>
          <p:nvSpPr>
            <p:cNvPr id="91" name="Rounded Rectangle 90"/>
            <p:cNvSpPr/>
            <p:nvPr/>
          </p:nvSpPr>
          <p:spPr>
            <a:xfrm>
              <a:off x="6705600" y="2361156"/>
              <a:ext cx="1295400" cy="609600"/>
            </a:xfrm>
            <a:prstGeom prst="roundRect">
              <a:avLst/>
            </a:prstGeom>
            <a:solidFill>
              <a:schemeClr val="accent1">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effectLst>
                    <a:outerShdw blurRad="38100" dist="38100" dir="2700000" algn="tl">
                      <a:srgbClr val="000000">
                        <a:alpha val="43137"/>
                      </a:srgbClr>
                    </a:outerShdw>
                  </a:effectLst>
                </a:rPr>
                <a:t>HydroSeek</a:t>
              </a:r>
              <a:endParaRPr lang="en-US" sz="1400" b="1" dirty="0">
                <a:effectLst>
                  <a:outerShdw blurRad="38100" dist="38100" dir="2700000" algn="tl">
                    <a:srgbClr val="000000">
                      <a:alpha val="43137"/>
                    </a:srgbClr>
                  </a:outerShdw>
                </a:effectLst>
              </a:endParaRPr>
            </a:p>
          </p:txBody>
        </p:sp>
        <p:sp>
          <p:nvSpPr>
            <p:cNvPr id="92" name="Rectangle 91"/>
            <p:cNvSpPr/>
            <p:nvPr/>
          </p:nvSpPr>
          <p:spPr>
            <a:xfrm>
              <a:off x="4953000" y="1600200"/>
              <a:ext cx="3200400"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4967853" y="1676400"/>
              <a:ext cx="2042547" cy="523220"/>
            </a:xfrm>
            <a:prstGeom prst="rect">
              <a:avLst/>
            </a:prstGeom>
            <a:noFill/>
          </p:spPr>
          <p:txBody>
            <a:bodyPr wrap="none" rtlCol="0">
              <a:spAutoFit/>
            </a:bodyPr>
            <a:lstStyle/>
            <a:p>
              <a:r>
                <a:rPr lang="en-US" sz="2800" dirty="0" smtClean="0"/>
                <a:t>HIS Central</a:t>
              </a:r>
              <a:endParaRPr lang="en-US" sz="2800" dirty="0"/>
            </a:p>
          </p:txBody>
        </p:sp>
      </p:grpSp>
      <p:sp>
        <p:nvSpPr>
          <p:cNvPr id="2" name="Title 1"/>
          <p:cNvSpPr>
            <a:spLocks noGrp="1"/>
          </p:cNvSpPr>
          <p:nvPr>
            <p:ph type="title"/>
          </p:nvPr>
        </p:nvSpPr>
        <p:spPr/>
        <p:txBody>
          <a:bodyPr/>
          <a:lstStyle/>
          <a:p>
            <a:r>
              <a:rPr lang="en-US" dirty="0" smtClean="0"/>
              <a:t>HIS System Overview</a:t>
            </a:r>
            <a:endParaRPr lang="en-US" dirty="0"/>
          </a:p>
        </p:txBody>
      </p:sp>
      <p:grpSp>
        <p:nvGrpSpPr>
          <p:cNvPr id="3" name="Group 52"/>
          <p:cNvGrpSpPr/>
          <p:nvPr/>
        </p:nvGrpSpPr>
        <p:grpSpPr>
          <a:xfrm>
            <a:off x="3950516" y="4995186"/>
            <a:ext cx="2819400" cy="1024614"/>
            <a:chOff x="4724400" y="5528586"/>
            <a:chExt cx="2819400" cy="1024614"/>
          </a:xfrm>
        </p:grpSpPr>
        <p:pic>
          <p:nvPicPr>
            <p:cNvPr id="54" name="Picture 5" descr="C:\Program Files\Microsoft Office\MEDIA\CAGCAT10\j0195384.wmf"/>
            <p:cNvPicPr>
              <a:picLocks noChangeAspect="1" noChangeArrowheads="1"/>
            </p:cNvPicPr>
            <p:nvPr/>
          </p:nvPicPr>
          <p:blipFill>
            <a:blip r:embed="rId5" cstate="print"/>
            <a:srcRect/>
            <a:stretch>
              <a:fillRect/>
            </a:stretch>
          </p:blipFill>
          <p:spPr bwMode="auto">
            <a:xfrm>
              <a:off x="4724400" y="5528586"/>
              <a:ext cx="555624" cy="567414"/>
            </a:xfrm>
            <a:prstGeom prst="rect">
              <a:avLst/>
            </a:prstGeom>
            <a:noFill/>
          </p:spPr>
        </p:pic>
        <p:pic>
          <p:nvPicPr>
            <p:cNvPr id="55" name="Picture 5" descr="C:\Program Files\Microsoft Office\MEDIA\CAGCAT10\j0195384.wmf"/>
            <p:cNvPicPr>
              <a:picLocks noChangeAspect="1" noChangeArrowheads="1"/>
            </p:cNvPicPr>
            <p:nvPr/>
          </p:nvPicPr>
          <p:blipFill>
            <a:blip r:embed="rId5" cstate="print"/>
            <a:srcRect/>
            <a:stretch>
              <a:fillRect/>
            </a:stretch>
          </p:blipFill>
          <p:spPr bwMode="auto">
            <a:xfrm>
              <a:off x="5813424" y="5528586"/>
              <a:ext cx="555624" cy="567414"/>
            </a:xfrm>
            <a:prstGeom prst="rect">
              <a:avLst/>
            </a:prstGeom>
            <a:noFill/>
          </p:spPr>
        </p:pic>
        <p:pic>
          <p:nvPicPr>
            <p:cNvPr id="56" name="Picture 5" descr="C:\Program Files\Microsoft Office\MEDIA\CAGCAT10\j0195384.wmf"/>
            <p:cNvPicPr>
              <a:picLocks noChangeAspect="1" noChangeArrowheads="1"/>
            </p:cNvPicPr>
            <p:nvPr/>
          </p:nvPicPr>
          <p:blipFill>
            <a:blip r:embed="rId5" cstate="print"/>
            <a:srcRect/>
            <a:stretch>
              <a:fillRect/>
            </a:stretch>
          </p:blipFill>
          <p:spPr bwMode="auto">
            <a:xfrm>
              <a:off x="6988176" y="5528586"/>
              <a:ext cx="555624" cy="567414"/>
            </a:xfrm>
            <a:prstGeom prst="rect">
              <a:avLst/>
            </a:prstGeom>
            <a:noFill/>
          </p:spPr>
        </p:pic>
        <p:sp>
          <p:nvSpPr>
            <p:cNvPr id="57" name="TextBox 56"/>
            <p:cNvSpPr txBox="1"/>
            <p:nvPr/>
          </p:nvSpPr>
          <p:spPr>
            <a:xfrm>
              <a:off x="5634961" y="6029980"/>
              <a:ext cx="994439" cy="523220"/>
            </a:xfrm>
            <a:prstGeom prst="rect">
              <a:avLst/>
            </a:prstGeom>
            <a:noFill/>
          </p:spPr>
          <p:txBody>
            <a:bodyPr wrap="none" rtlCol="0">
              <a:spAutoFit/>
            </a:bodyPr>
            <a:lstStyle/>
            <a:p>
              <a:r>
                <a:rPr lang="en-US" sz="2800" dirty="0" smtClean="0"/>
                <a:t>Users</a:t>
              </a:r>
              <a:endParaRPr lang="en-US" sz="2800" dirty="0"/>
            </a:p>
          </p:txBody>
        </p:sp>
      </p:grpSp>
      <p:cxnSp>
        <p:nvCxnSpPr>
          <p:cNvPr id="58" name="Straight Arrow Connector 57"/>
          <p:cNvCxnSpPr/>
          <p:nvPr/>
        </p:nvCxnSpPr>
        <p:spPr>
          <a:xfrm rot="5400000">
            <a:off x="5677297" y="4304903"/>
            <a:ext cx="1143000" cy="794"/>
          </a:xfrm>
          <a:prstGeom prst="straightConnector1">
            <a:avLst/>
          </a:prstGeom>
          <a:ln w="762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3264716" y="2819400"/>
            <a:ext cx="1828800" cy="1588"/>
          </a:xfrm>
          <a:prstGeom prst="straightConnector1">
            <a:avLst/>
          </a:prstGeom>
          <a:ln w="762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1364478" y="1524000"/>
            <a:ext cx="1371600" cy="1066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1428153" y="1600200"/>
            <a:ext cx="689612" cy="369332"/>
          </a:xfrm>
          <a:prstGeom prst="rect">
            <a:avLst/>
          </a:prstGeom>
        </p:spPr>
        <p:txBody>
          <a:bodyPr wrap="none">
            <a:spAutoFit/>
          </a:bodyPr>
          <a:lstStyle/>
          <a:p>
            <a:r>
              <a:rPr lang="en-US" dirty="0" smtClean="0"/>
              <a:t>USGS</a:t>
            </a:r>
            <a:endParaRPr lang="en-US" dirty="0"/>
          </a:p>
        </p:txBody>
      </p:sp>
      <p:grpSp>
        <p:nvGrpSpPr>
          <p:cNvPr id="4" name="Group 73"/>
          <p:cNvGrpSpPr/>
          <p:nvPr/>
        </p:nvGrpSpPr>
        <p:grpSpPr>
          <a:xfrm>
            <a:off x="1371600" y="2895600"/>
            <a:ext cx="1519242" cy="1066800"/>
            <a:chOff x="995362" y="1371600"/>
            <a:chExt cx="1519242" cy="1066800"/>
          </a:xfrm>
        </p:grpSpPr>
        <p:sp>
          <p:nvSpPr>
            <p:cNvPr id="75" name="Rectangle 74"/>
            <p:cNvSpPr/>
            <p:nvPr/>
          </p:nvSpPr>
          <p:spPr>
            <a:xfrm>
              <a:off x="995362" y="1371600"/>
              <a:ext cx="1371600" cy="1066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29"/>
            <p:cNvGrpSpPr/>
            <p:nvPr/>
          </p:nvGrpSpPr>
          <p:grpSpPr>
            <a:xfrm flipH="1">
              <a:off x="1681168" y="1905000"/>
              <a:ext cx="833436" cy="357827"/>
              <a:chOff x="5491162" y="4419600"/>
              <a:chExt cx="2662238" cy="1143000"/>
            </a:xfrm>
          </p:grpSpPr>
          <p:sp>
            <p:nvSpPr>
              <p:cNvPr id="79" name="Rectangle 8"/>
              <p:cNvSpPr>
                <a:spLocks noChangeArrowheads="1"/>
              </p:cNvSpPr>
              <p:nvPr/>
            </p:nvSpPr>
            <p:spPr bwMode="auto">
              <a:xfrm>
                <a:off x="5867400" y="4419600"/>
                <a:ext cx="2286000" cy="1143000"/>
              </a:xfrm>
              <a:prstGeom prst="rect">
                <a:avLst/>
              </a:prstGeom>
              <a:solidFill>
                <a:srgbClr val="FFFFFF"/>
              </a:solidFill>
              <a:ln w="9525">
                <a:solidFill>
                  <a:schemeClr val="tx1"/>
                </a:solidFill>
                <a:miter lim="800000"/>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80" name="Line 9"/>
              <p:cNvSpPr>
                <a:spLocks noChangeShapeType="1"/>
              </p:cNvSpPr>
              <p:nvPr/>
            </p:nvSpPr>
            <p:spPr bwMode="auto">
              <a:xfrm>
                <a:off x="5562600" y="4572000"/>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81" name="Line 10"/>
              <p:cNvSpPr>
                <a:spLocks noChangeShapeType="1"/>
              </p:cNvSpPr>
              <p:nvPr/>
            </p:nvSpPr>
            <p:spPr bwMode="auto">
              <a:xfrm>
                <a:off x="5562600" y="4830763"/>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82" name="Line 11"/>
              <p:cNvSpPr>
                <a:spLocks noChangeShapeType="1"/>
              </p:cNvSpPr>
              <p:nvPr/>
            </p:nvSpPr>
            <p:spPr bwMode="auto">
              <a:xfrm>
                <a:off x="5572125" y="5089525"/>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83" name="Oval 13"/>
              <p:cNvSpPr>
                <a:spLocks noChangeArrowheads="1"/>
              </p:cNvSpPr>
              <p:nvPr/>
            </p:nvSpPr>
            <p:spPr bwMode="auto">
              <a:xfrm>
                <a:off x="5491162" y="4495800"/>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84" name="Oval 14"/>
              <p:cNvSpPr>
                <a:spLocks noChangeArrowheads="1"/>
              </p:cNvSpPr>
              <p:nvPr/>
            </p:nvSpPr>
            <p:spPr bwMode="auto">
              <a:xfrm>
                <a:off x="5491162" y="4754563"/>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85" name="Oval 15"/>
              <p:cNvSpPr>
                <a:spLocks noChangeArrowheads="1"/>
              </p:cNvSpPr>
              <p:nvPr/>
            </p:nvSpPr>
            <p:spPr bwMode="auto">
              <a:xfrm>
                <a:off x="5491162" y="5013325"/>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86" name="AutoShape 30"/>
              <p:cNvSpPr>
                <a:spLocks noChangeArrowheads="1"/>
              </p:cNvSpPr>
              <p:nvPr/>
            </p:nvSpPr>
            <p:spPr bwMode="auto">
              <a:xfrm>
                <a:off x="6400800" y="4572000"/>
                <a:ext cx="1219200" cy="838200"/>
              </a:xfrm>
              <a:prstGeom prst="foldedCorner">
                <a:avLst>
                  <a:gd name="adj" fmla="val 12500"/>
                </a:avLst>
              </a:prstGeom>
              <a:solidFill>
                <a:srgbClr val="00CC00"/>
              </a:solidFill>
              <a:ln w="9525">
                <a:solidFill>
                  <a:schemeClr val="tx1"/>
                </a:solidFill>
                <a:round/>
                <a:headEnd/>
                <a:tailEnd/>
              </a:ln>
            </p:spPr>
            <p:txBody>
              <a:bodyPr wrap="none" anchor="ctr"/>
              <a:lstStyle/>
              <a:p>
                <a:pPr>
                  <a:defRPr/>
                </a:pPr>
                <a:endParaRPr lang="en-US" dirty="0">
                  <a:solidFill>
                    <a:schemeClr val="bg2"/>
                  </a:solidFill>
                  <a:effectLst>
                    <a:outerShdw blurRad="38100" dist="38100" dir="2700000" algn="tl">
                      <a:srgbClr val="000000">
                        <a:alpha val="43137"/>
                      </a:srgbClr>
                    </a:outerShdw>
                  </a:effectLst>
                  <a:latin typeface="Calibri" pitchFamily="34" charset="0"/>
                </a:endParaRPr>
              </a:p>
            </p:txBody>
          </p:sp>
          <p:sp>
            <p:nvSpPr>
              <p:cNvPr id="87" name="Oval 31"/>
              <p:cNvSpPr>
                <a:spLocks noChangeArrowheads="1"/>
              </p:cNvSpPr>
              <p:nvPr/>
            </p:nvSpPr>
            <p:spPr bwMode="auto">
              <a:xfrm>
                <a:off x="7772400" y="4800600"/>
                <a:ext cx="304800" cy="304800"/>
              </a:xfrm>
              <a:prstGeom prst="ellipse">
                <a:avLst/>
              </a:prstGeom>
              <a:solidFill>
                <a:srgbClr val="FFFF00"/>
              </a:solidFill>
              <a:ln w="9525">
                <a:solidFill>
                  <a:schemeClr val="tx1"/>
                </a:solidFill>
                <a:round/>
                <a:headEnd/>
                <a:tailEnd/>
              </a:ln>
            </p:spPr>
            <p:txBody>
              <a:bodyPr wrap="none" anchor="ctr"/>
              <a:lstStyle/>
              <a:p>
                <a:pPr>
                  <a:defRPr/>
                </a:pPr>
                <a:endParaRPr lang="en-US" dirty="0">
                  <a:solidFill>
                    <a:srgbClr val="FFFF00"/>
                  </a:solidFill>
                  <a:effectLst>
                    <a:outerShdw blurRad="38100" dist="38100" dir="2700000" algn="tl">
                      <a:srgbClr val="000000">
                        <a:alpha val="43137"/>
                      </a:srgbClr>
                    </a:outerShdw>
                  </a:effectLst>
                  <a:latin typeface="Calibri" pitchFamily="34" charset="0"/>
                </a:endParaRPr>
              </a:p>
            </p:txBody>
          </p:sp>
          <p:sp>
            <p:nvSpPr>
              <p:cNvPr id="88" name="Line 11"/>
              <p:cNvSpPr>
                <a:spLocks noChangeShapeType="1"/>
              </p:cNvSpPr>
              <p:nvPr/>
            </p:nvSpPr>
            <p:spPr bwMode="auto">
              <a:xfrm>
                <a:off x="5562600" y="5334000"/>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89" name="Oval 15"/>
              <p:cNvSpPr>
                <a:spLocks noChangeArrowheads="1"/>
              </p:cNvSpPr>
              <p:nvPr/>
            </p:nvSpPr>
            <p:spPr bwMode="auto">
              <a:xfrm>
                <a:off x="5491162" y="5257800"/>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grpSp>
        <p:sp>
          <p:nvSpPr>
            <p:cNvPr id="77" name="Rectangle 76"/>
            <p:cNvSpPr/>
            <p:nvPr/>
          </p:nvSpPr>
          <p:spPr>
            <a:xfrm>
              <a:off x="1077689" y="1447800"/>
              <a:ext cx="531556" cy="369332"/>
            </a:xfrm>
            <a:prstGeom prst="rect">
              <a:avLst/>
            </a:prstGeom>
          </p:spPr>
          <p:txBody>
            <a:bodyPr wrap="none">
              <a:spAutoFit/>
            </a:bodyPr>
            <a:lstStyle/>
            <a:p>
              <a:r>
                <a:rPr lang="en-US" dirty="0" smtClean="0"/>
                <a:t>EPA</a:t>
              </a:r>
              <a:endParaRPr lang="en-US" dirty="0"/>
            </a:p>
          </p:txBody>
        </p:sp>
        <p:sp>
          <p:nvSpPr>
            <p:cNvPr id="78" name="Flowchart: Magnetic Disk 77"/>
            <p:cNvSpPr/>
            <p:nvPr/>
          </p:nvSpPr>
          <p:spPr>
            <a:xfrm>
              <a:off x="1071562" y="1828800"/>
              <a:ext cx="533400" cy="533400"/>
            </a:xfrm>
            <a:prstGeom prst="flowChartMagneticDisk">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Data</a:t>
              </a:r>
              <a:endParaRPr lang="en-US" sz="1400" dirty="0"/>
            </a:p>
          </p:txBody>
        </p:sp>
      </p:grpSp>
      <p:sp>
        <p:nvSpPr>
          <p:cNvPr id="90" name="TextBox 89"/>
          <p:cNvSpPr txBox="1"/>
          <p:nvPr/>
        </p:nvSpPr>
        <p:spPr>
          <a:xfrm>
            <a:off x="1143000" y="5410200"/>
            <a:ext cx="1813382" cy="523220"/>
          </a:xfrm>
          <a:prstGeom prst="rect">
            <a:avLst/>
          </a:prstGeom>
          <a:noFill/>
        </p:spPr>
        <p:txBody>
          <a:bodyPr wrap="none" rtlCol="0">
            <a:spAutoFit/>
          </a:bodyPr>
          <a:lstStyle/>
          <a:p>
            <a:r>
              <a:rPr lang="en-US" sz="2800" dirty="0" smtClean="0"/>
              <a:t>HIS Servers</a:t>
            </a:r>
            <a:endParaRPr lang="en-US" sz="2800" dirty="0"/>
          </a:p>
        </p:txBody>
      </p:sp>
      <p:cxnSp>
        <p:nvCxnSpPr>
          <p:cNvPr id="99" name="Straight Arrow Connector 98"/>
          <p:cNvCxnSpPr/>
          <p:nvPr/>
        </p:nvCxnSpPr>
        <p:spPr>
          <a:xfrm rot="16200000" flipH="1">
            <a:off x="3264716" y="3429000"/>
            <a:ext cx="1447800" cy="1295400"/>
          </a:xfrm>
          <a:prstGeom prst="straightConnector1">
            <a:avLst/>
          </a:prstGeom>
          <a:ln w="762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6248400" y="3962400"/>
            <a:ext cx="1688284" cy="646331"/>
          </a:xfrm>
          <a:prstGeom prst="rect">
            <a:avLst/>
          </a:prstGeom>
          <a:noFill/>
        </p:spPr>
        <p:txBody>
          <a:bodyPr wrap="none" rtlCol="0">
            <a:spAutoFit/>
          </a:bodyPr>
          <a:lstStyle/>
          <a:p>
            <a:pPr algn="ctr"/>
            <a:r>
              <a:rPr lang="en-US" dirty="0" smtClean="0"/>
              <a:t>Data Discovery </a:t>
            </a:r>
          </a:p>
          <a:p>
            <a:pPr algn="ctr"/>
            <a:r>
              <a:rPr lang="en-US" dirty="0" smtClean="0"/>
              <a:t>And Access</a:t>
            </a:r>
            <a:endParaRPr lang="en-US" dirty="0"/>
          </a:p>
        </p:txBody>
      </p:sp>
      <p:sp>
        <p:nvSpPr>
          <p:cNvPr id="101" name="TextBox 100"/>
          <p:cNvSpPr txBox="1"/>
          <p:nvPr/>
        </p:nvSpPr>
        <p:spPr>
          <a:xfrm>
            <a:off x="3950516" y="3810000"/>
            <a:ext cx="1467133" cy="369332"/>
          </a:xfrm>
          <a:prstGeom prst="rect">
            <a:avLst/>
          </a:prstGeom>
          <a:noFill/>
        </p:spPr>
        <p:txBody>
          <a:bodyPr wrap="none" rtlCol="0">
            <a:spAutoFit/>
          </a:bodyPr>
          <a:lstStyle/>
          <a:p>
            <a:r>
              <a:rPr lang="en-US" dirty="0" smtClean="0"/>
              <a:t>Data Access</a:t>
            </a:r>
            <a:endParaRPr lang="en-US" dirty="0"/>
          </a:p>
        </p:txBody>
      </p:sp>
      <p:sp>
        <p:nvSpPr>
          <p:cNvPr id="102" name="TextBox 101"/>
          <p:cNvSpPr txBox="1"/>
          <p:nvPr/>
        </p:nvSpPr>
        <p:spPr>
          <a:xfrm>
            <a:off x="3493316" y="2477869"/>
            <a:ext cx="1415772" cy="646331"/>
          </a:xfrm>
          <a:prstGeom prst="rect">
            <a:avLst/>
          </a:prstGeom>
          <a:noFill/>
        </p:spPr>
        <p:txBody>
          <a:bodyPr wrap="none" rtlCol="0">
            <a:spAutoFit/>
          </a:bodyPr>
          <a:lstStyle/>
          <a:p>
            <a:pPr algn="ctr"/>
            <a:r>
              <a:rPr lang="en-US" dirty="0" smtClean="0"/>
              <a:t>Data </a:t>
            </a:r>
          </a:p>
          <a:p>
            <a:pPr algn="ctr"/>
            <a:r>
              <a:rPr lang="en-US" dirty="0" smtClean="0"/>
              <a:t>Registration</a:t>
            </a:r>
            <a:endParaRPr lang="en-US" dirty="0"/>
          </a:p>
        </p:txBody>
      </p:sp>
      <p:sp>
        <p:nvSpPr>
          <p:cNvPr id="103" name="Flowchart: Magnetic Disk 102"/>
          <p:cNvSpPr/>
          <p:nvPr/>
        </p:nvSpPr>
        <p:spPr>
          <a:xfrm>
            <a:off x="1435916" y="1981200"/>
            <a:ext cx="533400" cy="533400"/>
          </a:xfrm>
          <a:prstGeom prst="flowChartMagneticDisk">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4" name="Flowchart: Magnetic Disk 103"/>
          <p:cNvSpPr/>
          <p:nvPr/>
        </p:nvSpPr>
        <p:spPr>
          <a:xfrm>
            <a:off x="1440678" y="1981200"/>
            <a:ext cx="533400" cy="5334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Data</a:t>
            </a:r>
            <a:endParaRPr lang="en-US" sz="1400" dirty="0"/>
          </a:p>
        </p:txBody>
      </p:sp>
      <p:sp>
        <p:nvSpPr>
          <p:cNvPr id="107" name="TextBox 106"/>
          <p:cNvSpPr txBox="1"/>
          <p:nvPr/>
        </p:nvSpPr>
        <p:spPr>
          <a:xfrm>
            <a:off x="2833811" y="1944469"/>
            <a:ext cx="858440" cy="646331"/>
          </a:xfrm>
          <a:prstGeom prst="rect">
            <a:avLst/>
          </a:prstGeom>
          <a:noFill/>
        </p:spPr>
        <p:txBody>
          <a:bodyPr wrap="none" rtlCol="0">
            <a:spAutoFit/>
          </a:bodyPr>
          <a:lstStyle/>
          <a:p>
            <a:pPr algn="ctr"/>
            <a:r>
              <a:rPr lang="en-US" dirty="0" smtClean="0"/>
              <a:t>Web</a:t>
            </a:r>
          </a:p>
          <a:p>
            <a:pPr algn="ctr"/>
            <a:r>
              <a:rPr lang="en-US" dirty="0" smtClean="0"/>
              <a:t>Service</a:t>
            </a:r>
            <a:endParaRPr lang="en-US" dirty="0"/>
          </a:p>
        </p:txBody>
      </p:sp>
      <p:grpSp>
        <p:nvGrpSpPr>
          <p:cNvPr id="7" name="Group 29"/>
          <p:cNvGrpSpPr/>
          <p:nvPr/>
        </p:nvGrpSpPr>
        <p:grpSpPr>
          <a:xfrm flipH="1">
            <a:off x="2050278" y="2057400"/>
            <a:ext cx="833438" cy="357827"/>
            <a:chOff x="5491162" y="4419600"/>
            <a:chExt cx="2662238" cy="1143000"/>
          </a:xfrm>
        </p:grpSpPr>
        <p:sp>
          <p:nvSpPr>
            <p:cNvPr id="62" name="Rectangle 8"/>
            <p:cNvSpPr>
              <a:spLocks noChangeArrowheads="1"/>
            </p:cNvSpPr>
            <p:nvPr/>
          </p:nvSpPr>
          <p:spPr bwMode="auto">
            <a:xfrm>
              <a:off x="5867400" y="4419600"/>
              <a:ext cx="2286000" cy="1143000"/>
            </a:xfrm>
            <a:prstGeom prst="rect">
              <a:avLst/>
            </a:prstGeom>
            <a:solidFill>
              <a:srgbClr val="FFFFFF"/>
            </a:solidFill>
            <a:ln w="9525">
              <a:solidFill>
                <a:schemeClr val="tx1"/>
              </a:solidFill>
              <a:miter lim="800000"/>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63" name="Line 9"/>
            <p:cNvSpPr>
              <a:spLocks noChangeShapeType="1"/>
            </p:cNvSpPr>
            <p:nvPr/>
          </p:nvSpPr>
          <p:spPr bwMode="auto">
            <a:xfrm>
              <a:off x="5562600" y="4572000"/>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64" name="Line 10"/>
            <p:cNvSpPr>
              <a:spLocks noChangeShapeType="1"/>
            </p:cNvSpPr>
            <p:nvPr/>
          </p:nvSpPr>
          <p:spPr bwMode="auto">
            <a:xfrm>
              <a:off x="5562600" y="4830763"/>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65" name="Line 11"/>
            <p:cNvSpPr>
              <a:spLocks noChangeShapeType="1"/>
            </p:cNvSpPr>
            <p:nvPr/>
          </p:nvSpPr>
          <p:spPr bwMode="auto">
            <a:xfrm>
              <a:off x="5572125" y="5089525"/>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66" name="Oval 13"/>
            <p:cNvSpPr>
              <a:spLocks noChangeArrowheads="1"/>
            </p:cNvSpPr>
            <p:nvPr/>
          </p:nvSpPr>
          <p:spPr bwMode="auto">
            <a:xfrm>
              <a:off x="5491162" y="4495800"/>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67" name="Oval 14"/>
            <p:cNvSpPr>
              <a:spLocks noChangeArrowheads="1"/>
            </p:cNvSpPr>
            <p:nvPr/>
          </p:nvSpPr>
          <p:spPr bwMode="auto">
            <a:xfrm>
              <a:off x="5491162" y="4754563"/>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68" name="Oval 15"/>
            <p:cNvSpPr>
              <a:spLocks noChangeArrowheads="1"/>
            </p:cNvSpPr>
            <p:nvPr/>
          </p:nvSpPr>
          <p:spPr bwMode="auto">
            <a:xfrm>
              <a:off x="5491162" y="5013325"/>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69" name="AutoShape 30"/>
            <p:cNvSpPr>
              <a:spLocks noChangeArrowheads="1"/>
            </p:cNvSpPr>
            <p:nvPr/>
          </p:nvSpPr>
          <p:spPr bwMode="auto">
            <a:xfrm>
              <a:off x="6400800" y="4572000"/>
              <a:ext cx="1219200" cy="838200"/>
            </a:xfrm>
            <a:prstGeom prst="foldedCorner">
              <a:avLst>
                <a:gd name="adj" fmla="val 12500"/>
              </a:avLst>
            </a:prstGeom>
            <a:solidFill>
              <a:srgbClr val="00CC00"/>
            </a:solidFill>
            <a:ln w="9525">
              <a:solidFill>
                <a:schemeClr val="tx1"/>
              </a:solidFill>
              <a:round/>
              <a:headEnd/>
              <a:tailEnd/>
            </a:ln>
          </p:spPr>
          <p:txBody>
            <a:bodyPr wrap="none" anchor="ctr"/>
            <a:lstStyle/>
            <a:p>
              <a:pPr>
                <a:defRPr/>
              </a:pPr>
              <a:endParaRPr lang="en-US" dirty="0">
                <a:solidFill>
                  <a:schemeClr val="bg2"/>
                </a:solidFill>
                <a:effectLst>
                  <a:outerShdw blurRad="38100" dist="38100" dir="2700000" algn="tl">
                    <a:srgbClr val="000000">
                      <a:alpha val="43137"/>
                    </a:srgbClr>
                  </a:outerShdw>
                </a:effectLst>
                <a:latin typeface="Calibri" pitchFamily="34" charset="0"/>
              </a:endParaRPr>
            </a:p>
          </p:txBody>
        </p:sp>
        <p:sp>
          <p:nvSpPr>
            <p:cNvPr id="70" name="Oval 31"/>
            <p:cNvSpPr>
              <a:spLocks noChangeArrowheads="1"/>
            </p:cNvSpPr>
            <p:nvPr/>
          </p:nvSpPr>
          <p:spPr bwMode="auto">
            <a:xfrm>
              <a:off x="7772400" y="4800600"/>
              <a:ext cx="304800" cy="304800"/>
            </a:xfrm>
            <a:prstGeom prst="ellipse">
              <a:avLst/>
            </a:prstGeom>
            <a:solidFill>
              <a:srgbClr val="FFFF00"/>
            </a:solidFill>
            <a:ln w="9525">
              <a:solidFill>
                <a:schemeClr val="tx1"/>
              </a:solidFill>
              <a:round/>
              <a:headEnd/>
              <a:tailEnd/>
            </a:ln>
          </p:spPr>
          <p:txBody>
            <a:bodyPr wrap="none" anchor="ctr"/>
            <a:lstStyle/>
            <a:p>
              <a:pPr>
                <a:defRPr/>
              </a:pPr>
              <a:endParaRPr lang="en-US" dirty="0">
                <a:solidFill>
                  <a:srgbClr val="FFFF00"/>
                </a:solidFill>
                <a:effectLst>
                  <a:outerShdw blurRad="38100" dist="38100" dir="2700000" algn="tl">
                    <a:srgbClr val="000000">
                      <a:alpha val="43137"/>
                    </a:srgbClr>
                  </a:outerShdw>
                </a:effectLst>
                <a:latin typeface="Calibri" pitchFamily="34" charset="0"/>
              </a:endParaRPr>
            </a:p>
          </p:txBody>
        </p:sp>
        <p:sp>
          <p:nvSpPr>
            <p:cNvPr id="71" name="Line 11"/>
            <p:cNvSpPr>
              <a:spLocks noChangeShapeType="1"/>
            </p:cNvSpPr>
            <p:nvPr/>
          </p:nvSpPr>
          <p:spPr bwMode="auto">
            <a:xfrm>
              <a:off x="5562600" y="5334000"/>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72" name="Oval 15"/>
            <p:cNvSpPr>
              <a:spLocks noChangeArrowheads="1"/>
            </p:cNvSpPr>
            <p:nvPr/>
          </p:nvSpPr>
          <p:spPr bwMode="auto">
            <a:xfrm>
              <a:off x="5491162" y="5257800"/>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grpSp>
      <p:grpSp>
        <p:nvGrpSpPr>
          <p:cNvPr id="94" name="Group 73"/>
          <p:cNvGrpSpPr/>
          <p:nvPr/>
        </p:nvGrpSpPr>
        <p:grpSpPr>
          <a:xfrm>
            <a:off x="1371600" y="4191000"/>
            <a:ext cx="1519242" cy="1066800"/>
            <a:chOff x="995362" y="1371600"/>
            <a:chExt cx="1519242" cy="1066800"/>
          </a:xfrm>
        </p:grpSpPr>
        <p:sp>
          <p:nvSpPr>
            <p:cNvPr id="95" name="Rectangle 94"/>
            <p:cNvSpPr/>
            <p:nvPr/>
          </p:nvSpPr>
          <p:spPr>
            <a:xfrm>
              <a:off x="995362" y="1371600"/>
              <a:ext cx="1371600" cy="1066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29"/>
            <p:cNvGrpSpPr/>
            <p:nvPr/>
          </p:nvGrpSpPr>
          <p:grpSpPr>
            <a:xfrm flipH="1">
              <a:off x="1681168" y="1905000"/>
              <a:ext cx="833436" cy="357827"/>
              <a:chOff x="5491162" y="4419600"/>
              <a:chExt cx="2662238" cy="1143000"/>
            </a:xfrm>
          </p:grpSpPr>
          <p:sp>
            <p:nvSpPr>
              <p:cNvPr id="105" name="Rectangle 8"/>
              <p:cNvSpPr>
                <a:spLocks noChangeArrowheads="1"/>
              </p:cNvSpPr>
              <p:nvPr/>
            </p:nvSpPr>
            <p:spPr bwMode="auto">
              <a:xfrm>
                <a:off x="5867400" y="4419600"/>
                <a:ext cx="2286000" cy="1143000"/>
              </a:xfrm>
              <a:prstGeom prst="rect">
                <a:avLst/>
              </a:prstGeom>
              <a:solidFill>
                <a:srgbClr val="FFFFFF"/>
              </a:solidFill>
              <a:ln w="9525">
                <a:solidFill>
                  <a:schemeClr val="tx1"/>
                </a:solidFill>
                <a:miter lim="800000"/>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106" name="Line 9"/>
              <p:cNvSpPr>
                <a:spLocks noChangeShapeType="1"/>
              </p:cNvSpPr>
              <p:nvPr/>
            </p:nvSpPr>
            <p:spPr bwMode="auto">
              <a:xfrm>
                <a:off x="5562600" y="4572000"/>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108" name="Line 10"/>
              <p:cNvSpPr>
                <a:spLocks noChangeShapeType="1"/>
              </p:cNvSpPr>
              <p:nvPr/>
            </p:nvSpPr>
            <p:spPr bwMode="auto">
              <a:xfrm>
                <a:off x="5562600" y="4830763"/>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109" name="Line 11"/>
              <p:cNvSpPr>
                <a:spLocks noChangeShapeType="1"/>
              </p:cNvSpPr>
              <p:nvPr/>
            </p:nvSpPr>
            <p:spPr bwMode="auto">
              <a:xfrm>
                <a:off x="5572125" y="5089525"/>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110" name="Oval 13"/>
              <p:cNvSpPr>
                <a:spLocks noChangeArrowheads="1"/>
              </p:cNvSpPr>
              <p:nvPr/>
            </p:nvSpPr>
            <p:spPr bwMode="auto">
              <a:xfrm>
                <a:off x="5491162" y="4495800"/>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111" name="Oval 14"/>
              <p:cNvSpPr>
                <a:spLocks noChangeArrowheads="1"/>
              </p:cNvSpPr>
              <p:nvPr/>
            </p:nvSpPr>
            <p:spPr bwMode="auto">
              <a:xfrm>
                <a:off x="5491162" y="4754563"/>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112" name="Oval 15"/>
              <p:cNvSpPr>
                <a:spLocks noChangeArrowheads="1"/>
              </p:cNvSpPr>
              <p:nvPr/>
            </p:nvSpPr>
            <p:spPr bwMode="auto">
              <a:xfrm>
                <a:off x="5491162" y="5013325"/>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sp>
            <p:nvSpPr>
              <p:cNvPr id="113" name="AutoShape 30"/>
              <p:cNvSpPr>
                <a:spLocks noChangeArrowheads="1"/>
              </p:cNvSpPr>
              <p:nvPr/>
            </p:nvSpPr>
            <p:spPr bwMode="auto">
              <a:xfrm>
                <a:off x="6400800" y="4572000"/>
                <a:ext cx="1219200" cy="838200"/>
              </a:xfrm>
              <a:prstGeom prst="foldedCorner">
                <a:avLst>
                  <a:gd name="adj" fmla="val 12500"/>
                </a:avLst>
              </a:prstGeom>
              <a:solidFill>
                <a:srgbClr val="00CC00"/>
              </a:solidFill>
              <a:ln w="9525">
                <a:solidFill>
                  <a:schemeClr val="tx1"/>
                </a:solidFill>
                <a:round/>
                <a:headEnd/>
                <a:tailEnd/>
              </a:ln>
            </p:spPr>
            <p:txBody>
              <a:bodyPr wrap="none" anchor="ctr"/>
              <a:lstStyle/>
              <a:p>
                <a:pPr>
                  <a:defRPr/>
                </a:pPr>
                <a:endParaRPr lang="en-US" dirty="0">
                  <a:solidFill>
                    <a:schemeClr val="bg2"/>
                  </a:solidFill>
                  <a:effectLst>
                    <a:outerShdw blurRad="38100" dist="38100" dir="2700000" algn="tl">
                      <a:srgbClr val="000000">
                        <a:alpha val="43137"/>
                      </a:srgbClr>
                    </a:outerShdw>
                  </a:effectLst>
                  <a:latin typeface="Calibri" pitchFamily="34" charset="0"/>
                </a:endParaRPr>
              </a:p>
            </p:txBody>
          </p:sp>
          <p:sp>
            <p:nvSpPr>
              <p:cNvPr id="114" name="Oval 31"/>
              <p:cNvSpPr>
                <a:spLocks noChangeArrowheads="1"/>
              </p:cNvSpPr>
              <p:nvPr/>
            </p:nvSpPr>
            <p:spPr bwMode="auto">
              <a:xfrm>
                <a:off x="7772400" y="4800600"/>
                <a:ext cx="304800" cy="304800"/>
              </a:xfrm>
              <a:prstGeom prst="ellipse">
                <a:avLst/>
              </a:prstGeom>
              <a:solidFill>
                <a:srgbClr val="FFFF00"/>
              </a:solidFill>
              <a:ln w="9525">
                <a:solidFill>
                  <a:schemeClr val="tx1"/>
                </a:solidFill>
                <a:round/>
                <a:headEnd/>
                <a:tailEnd/>
              </a:ln>
            </p:spPr>
            <p:txBody>
              <a:bodyPr wrap="none" anchor="ctr"/>
              <a:lstStyle/>
              <a:p>
                <a:pPr>
                  <a:defRPr/>
                </a:pPr>
                <a:endParaRPr lang="en-US" dirty="0">
                  <a:solidFill>
                    <a:srgbClr val="FFFF00"/>
                  </a:solidFill>
                  <a:effectLst>
                    <a:outerShdw blurRad="38100" dist="38100" dir="2700000" algn="tl">
                      <a:srgbClr val="000000">
                        <a:alpha val="43137"/>
                      </a:srgbClr>
                    </a:outerShdw>
                  </a:effectLst>
                  <a:latin typeface="Calibri" pitchFamily="34" charset="0"/>
                </a:endParaRPr>
              </a:p>
            </p:txBody>
          </p:sp>
          <p:sp>
            <p:nvSpPr>
              <p:cNvPr id="115" name="Line 11"/>
              <p:cNvSpPr>
                <a:spLocks noChangeShapeType="1"/>
              </p:cNvSpPr>
              <p:nvPr/>
            </p:nvSpPr>
            <p:spPr bwMode="auto">
              <a:xfrm>
                <a:off x="5562600" y="5334000"/>
                <a:ext cx="685800" cy="0"/>
              </a:xfrm>
              <a:prstGeom prst="line">
                <a:avLst/>
              </a:prstGeom>
              <a:noFill/>
              <a:ln w="9525">
                <a:solidFill>
                  <a:schemeClr val="tx1"/>
                </a:solidFill>
                <a:round/>
                <a:headEnd/>
                <a:tailEnd/>
              </a:ln>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116" name="Oval 15"/>
              <p:cNvSpPr>
                <a:spLocks noChangeArrowheads="1"/>
              </p:cNvSpPr>
              <p:nvPr/>
            </p:nvSpPr>
            <p:spPr bwMode="auto">
              <a:xfrm>
                <a:off x="5491162" y="5257800"/>
                <a:ext cx="152400" cy="152400"/>
              </a:xfrm>
              <a:prstGeom prst="ellipse">
                <a:avLst/>
              </a:prstGeom>
              <a:solidFill>
                <a:srgbClr val="FF0000"/>
              </a:solidFill>
              <a:ln w="9525">
                <a:solidFill>
                  <a:schemeClr val="tx1"/>
                </a:solidFill>
                <a:round/>
                <a:headEnd/>
                <a:tailEnd/>
              </a:ln>
            </p:spPr>
            <p:txBody>
              <a:bodyPr wrap="none" anchor="ctr"/>
              <a:lstStyle/>
              <a:p>
                <a:pPr>
                  <a:defRPr/>
                </a:pPr>
                <a:endParaRPr lang="en-US">
                  <a:effectLst>
                    <a:outerShdw blurRad="38100" dist="38100" dir="2700000" algn="tl">
                      <a:srgbClr val="000000">
                        <a:alpha val="43137"/>
                      </a:srgbClr>
                    </a:outerShdw>
                  </a:effectLst>
                  <a:latin typeface="Calibri" pitchFamily="34" charset="0"/>
                </a:endParaRPr>
              </a:p>
            </p:txBody>
          </p:sp>
        </p:grpSp>
        <p:sp>
          <p:nvSpPr>
            <p:cNvPr id="97" name="Rectangle 96"/>
            <p:cNvSpPr/>
            <p:nvPr/>
          </p:nvSpPr>
          <p:spPr>
            <a:xfrm>
              <a:off x="1077689" y="1447800"/>
              <a:ext cx="1278107" cy="369332"/>
            </a:xfrm>
            <a:prstGeom prst="rect">
              <a:avLst/>
            </a:prstGeom>
          </p:spPr>
          <p:txBody>
            <a:bodyPr wrap="none">
              <a:spAutoFit/>
            </a:bodyPr>
            <a:lstStyle/>
            <a:p>
              <a:r>
                <a:rPr lang="en-US" dirty="0" smtClean="0"/>
                <a:t>Universities</a:t>
              </a:r>
              <a:endParaRPr lang="en-US" dirty="0"/>
            </a:p>
          </p:txBody>
        </p:sp>
        <p:sp>
          <p:nvSpPr>
            <p:cNvPr id="98" name="Flowchart: Magnetic Disk 97"/>
            <p:cNvSpPr/>
            <p:nvPr/>
          </p:nvSpPr>
          <p:spPr>
            <a:xfrm>
              <a:off x="1071562" y="1828800"/>
              <a:ext cx="533400" cy="533400"/>
            </a:xfrm>
            <a:prstGeom prst="flowChartMagneticDis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Data</a:t>
              </a:r>
              <a:endParaRPr lang="en-US" sz="1400" dirty="0"/>
            </a:p>
          </p:txBody>
        </p:sp>
      </p:gr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ain-gauge-platform-400"/>
          <p:cNvPicPr>
            <a:picLocks noChangeAspect="1" noChangeArrowheads="1"/>
          </p:cNvPicPr>
          <p:nvPr/>
        </p:nvPicPr>
        <p:blipFill>
          <a:blip r:embed="rId3" cstate="print"/>
          <a:srcRect/>
          <a:stretch>
            <a:fillRect/>
          </a:stretch>
        </p:blipFill>
        <p:spPr bwMode="auto">
          <a:xfrm>
            <a:off x="5956300" y="1746250"/>
            <a:ext cx="2463800" cy="1390650"/>
          </a:xfrm>
          <a:prstGeom prst="rect">
            <a:avLst/>
          </a:prstGeom>
          <a:noFill/>
          <a:ln w="9525">
            <a:noFill/>
            <a:miter lim="800000"/>
            <a:headEnd/>
            <a:tailEnd/>
          </a:ln>
        </p:spPr>
      </p:pic>
      <p:pic>
        <p:nvPicPr>
          <p:cNvPr id="10243" name="Picture 3" descr="newtsgge"/>
          <p:cNvPicPr>
            <a:picLocks noChangeAspect="1" noChangeArrowheads="1"/>
          </p:cNvPicPr>
          <p:nvPr/>
        </p:nvPicPr>
        <p:blipFill>
          <a:blip r:embed="rId4" cstate="print"/>
          <a:srcRect/>
          <a:stretch>
            <a:fillRect/>
          </a:stretch>
        </p:blipFill>
        <p:spPr bwMode="auto">
          <a:xfrm>
            <a:off x="5146675" y="1085850"/>
            <a:ext cx="1422400" cy="1625600"/>
          </a:xfrm>
          <a:prstGeom prst="rect">
            <a:avLst/>
          </a:prstGeom>
          <a:noFill/>
          <a:ln w="9525">
            <a:noFill/>
            <a:miter lim="800000"/>
            <a:headEnd/>
            <a:tailEnd/>
          </a:ln>
        </p:spPr>
      </p:pic>
      <p:sp>
        <p:nvSpPr>
          <p:cNvPr id="10244" name="Text Box 4"/>
          <p:cNvSpPr txBox="1">
            <a:spLocks noChangeArrowheads="1"/>
          </p:cNvSpPr>
          <p:nvPr/>
        </p:nvSpPr>
        <p:spPr bwMode="auto">
          <a:xfrm>
            <a:off x="6400800" y="1143000"/>
            <a:ext cx="2482850" cy="457200"/>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FF3300"/>
                </a:solidFill>
                <a:latin typeface="Calibri" pitchFamily="34" charset="0"/>
              </a:rPr>
              <a:t>Rainfall &amp; Snow</a:t>
            </a:r>
          </a:p>
        </p:txBody>
      </p:sp>
      <p:pic>
        <p:nvPicPr>
          <p:cNvPr id="10245" name="Picture 5" descr="stream3"/>
          <p:cNvPicPr>
            <a:picLocks noChangeAspect="1" noChangeArrowheads="1"/>
          </p:cNvPicPr>
          <p:nvPr/>
        </p:nvPicPr>
        <p:blipFill>
          <a:blip r:embed="rId5" cstate="print"/>
          <a:srcRect/>
          <a:stretch>
            <a:fillRect/>
          </a:stretch>
        </p:blipFill>
        <p:spPr bwMode="auto">
          <a:xfrm>
            <a:off x="685800" y="1676400"/>
            <a:ext cx="1728788" cy="2185988"/>
          </a:xfrm>
          <a:prstGeom prst="rect">
            <a:avLst/>
          </a:prstGeom>
          <a:noFill/>
          <a:ln w="9525">
            <a:noFill/>
            <a:miter lim="800000"/>
            <a:headEnd/>
            <a:tailEnd/>
          </a:ln>
        </p:spPr>
      </p:pic>
      <p:pic>
        <p:nvPicPr>
          <p:cNvPr id="10246" name="Picture 6" descr="tdr"/>
          <p:cNvPicPr>
            <a:picLocks noChangeAspect="1" noChangeArrowheads="1"/>
          </p:cNvPicPr>
          <p:nvPr/>
        </p:nvPicPr>
        <p:blipFill>
          <a:blip r:embed="rId6" cstate="print"/>
          <a:srcRect/>
          <a:stretch>
            <a:fillRect/>
          </a:stretch>
        </p:blipFill>
        <p:spPr bwMode="auto">
          <a:xfrm>
            <a:off x="3352800" y="1600200"/>
            <a:ext cx="1168400" cy="1676400"/>
          </a:xfrm>
          <a:prstGeom prst="rect">
            <a:avLst/>
          </a:prstGeom>
          <a:noFill/>
          <a:ln w="9525">
            <a:noFill/>
            <a:miter lim="800000"/>
            <a:headEnd/>
            <a:tailEnd/>
          </a:ln>
        </p:spPr>
      </p:pic>
      <p:sp>
        <p:nvSpPr>
          <p:cNvPr id="10247" name="Text Box 7"/>
          <p:cNvSpPr txBox="1">
            <a:spLocks noChangeArrowheads="1"/>
          </p:cNvSpPr>
          <p:nvPr/>
        </p:nvSpPr>
        <p:spPr bwMode="auto">
          <a:xfrm>
            <a:off x="152400" y="762000"/>
            <a:ext cx="2819400" cy="822325"/>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FF3300"/>
                </a:solidFill>
                <a:latin typeface="Calibri" pitchFamily="34" charset="0"/>
              </a:rPr>
              <a:t>Water quantity </a:t>
            </a:r>
            <a:br>
              <a:rPr lang="en-US" sz="2400">
                <a:solidFill>
                  <a:srgbClr val="FF3300"/>
                </a:solidFill>
                <a:latin typeface="Calibri" pitchFamily="34" charset="0"/>
              </a:rPr>
            </a:br>
            <a:r>
              <a:rPr lang="en-US" sz="2400">
                <a:solidFill>
                  <a:srgbClr val="FF3300"/>
                </a:solidFill>
                <a:latin typeface="Calibri" pitchFamily="34" charset="0"/>
              </a:rPr>
              <a:t>and quality</a:t>
            </a:r>
          </a:p>
        </p:txBody>
      </p:sp>
      <p:pic>
        <p:nvPicPr>
          <p:cNvPr id="10248" name="Picture 8" descr="k9527-1i"/>
          <p:cNvPicPr>
            <a:picLocks noChangeAspect="1" noChangeArrowheads="1"/>
          </p:cNvPicPr>
          <p:nvPr/>
        </p:nvPicPr>
        <p:blipFill>
          <a:blip r:embed="rId7" cstate="print"/>
          <a:srcRect/>
          <a:stretch>
            <a:fillRect/>
          </a:stretch>
        </p:blipFill>
        <p:spPr bwMode="auto">
          <a:xfrm>
            <a:off x="2274888" y="4348163"/>
            <a:ext cx="1173162" cy="1770062"/>
          </a:xfrm>
          <a:prstGeom prst="rect">
            <a:avLst/>
          </a:prstGeom>
          <a:noFill/>
          <a:ln w="9525">
            <a:noFill/>
            <a:miter lim="800000"/>
            <a:headEnd/>
            <a:tailEnd/>
          </a:ln>
        </p:spPr>
      </p:pic>
      <p:pic>
        <p:nvPicPr>
          <p:cNvPr id="10249" name="Picture 9" descr="nl7"/>
          <p:cNvPicPr>
            <a:picLocks noChangeAspect="1" noChangeArrowheads="1"/>
          </p:cNvPicPr>
          <p:nvPr/>
        </p:nvPicPr>
        <p:blipFill>
          <a:blip r:embed="rId8" cstate="print"/>
          <a:srcRect/>
          <a:stretch>
            <a:fillRect/>
          </a:stretch>
        </p:blipFill>
        <p:spPr bwMode="auto">
          <a:xfrm>
            <a:off x="658813" y="4578350"/>
            <a:ext cx="1693862" cy="1524000"/>
          </a:xfrm>
          <a:prstGeom prst="rect">
            <a:avLst/>
          </a:prstGeom>
          <a:noFill/>
          <a:ln w="9525">
            <a:noFill/>
            <a:miter lim="800000"/>
            <a:headEnd/>
            <a:tailEnd/>
          </a:ln>
        </p:spPr>
      </p:pic>
      <p:sp>
        <p:nvSpPr>
          <p:cNvPr id="10250" name="Text Box 10"/>
          <p:cNvSpPr txBox="1">
            <a:spLocks noChangeArrowheads="1"/>
          </p:cNvSpPr>
          <p:nvPr/>
        </p:nvSpPr>
        <p:spPr bwMode="auto">
          <a:xfrm>
            <a:off x="152400" y="3962400"/>
            <a:ext cx="3381375" cy="457200"/>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FF3300"/>
                </a:solidFill>
                <a:latin typeface="Calibri" pitchFamily="34" charset="0"/>
              </a:rPr>
              <a:t>Remote sensing</a:t>
            </a:r>
          </a:p>
        </p:txBody>
      </p:sp>
      <p:sp>
        <p:nvSpPr>
          <p:cNvPr id="10251" name="Rectangle 11"/>
          <p:cNvSpPr>
            <a:spLocks noChangeArrowheads="1"/>
          </p:cNvSpPr>
          <p:nvPr/>
        </p:nvSpPr>
        <p:spPr bwMode="auto">
          <a:xfrm>
            <a:off x="0" y="107950"/>
            <a:ext cx="9144000" cy="565150"/>
          </a:xfrm>
          <a:prstGeom prst="rect">
            <a:avLst/>
          </a:prstGeom>
          <a:noFill/>
          <a:ln w="25400">
            <a:noFill/>
            <a:miter lim="800000"/>
            <a:headEnd/>
            <a:tailEnd/>
          </a:ln>
        </p:spPr>
        <p:txBody>
          <a:bodyPr tIns="44450" rIns="90488" bIns="44450" anchor="b"/>
          <a:lstStyle/>
          <a:p>
            <a:pPr marL="233363" algn="ctr"/>
            <a:r>
              <a:rPr lang="en-US" sz="4400">
                <a:solidFill>
                  <a:schemeClr val="tx2"/>
                </a:solidFill>
                <a:latin typeface="Calibri" pitchFamily="34" charset="0"/>
              </a:rPr>
              <a:t>Water Data</a:t>
            </a:r>
            <a:endParaRPr lang="en-US" sz="4400">
              <a:solidFill>
                <a:srgbClr val="000099"/>
              </a:solidFill>
              <a:latin typeface="Calibri" pitchFamily="34" charset="0"/>
            </a:endParaRPr>
          </a:p>
        </p:txBody>
      </p:sp>
      <p:sp>
        <p:nvSpPr>
          <p:cNvPr id="10252" name="Text Box 12"/>
          <p:cNvSpPr txBox="1">
            <a:spLocks noChangeArrowheads="1"/>
          </p:cNvSpPr>
          <p:nvPr/>
        </p:nvSpPr>
        <p:spPr bwMode="auto">
          <a:xfrm>
            <a:off x="6629400" y="3352800"/>
            <a:ext cx="2133600" cy="457200"/>
          </a:xfrm>
          <a:prstGeom prst="rect">
            <a:avLst/>
          </a:prstGeom>
          <a:noFill/>
          <a:ln w="9525">
            <a:noFill/>
            <a:miter lim="800000"/>
            <a:headEnd/>
            <a:tailEnd/>
          </a:ln>
        </p:spPr>
        <p:txBody>
          <a:bodyPr>
            <a:spAutoFit/>
          </a:bodyPr>
          <a:lstStyle/>
          <a:p>
            <a:pPr eaLnBrk="0" hangingPunct="0">
              <a:spcBef>
                <a:spcPct val="50000"/>
              </a:spcBef>
            </a:pPr>
            <a:r>
              <a:rPr lang="en-US" sz="2400">
                <a:solidFill>
                  <a:srgbClr val="FF3300"/>
                </a:solidFill>
                <a:latin typeface="Calibri" pitchFamily="34" charset="0"/>
              </a:rPr>
              <a:t>Modeling</a:t>
            </a:r>
            <a:r>
              <a:rPr lang="en-US" sz="2400" b="1">
                <a:solidFill>
                  <a:srgbClr val="FF3300"/>
                </a:solidFill>
                <a:latin typeface="Calibri" pitchFamily="34" charset="0"/>
              </a:rPr>
              <a:t> </a:t>
            </a:r>
          </a:p>
        </p:txBody>
      </p:sp>
      <p:pic>
        <p:nvPicPr>
          <p:cNvPr id="10253" name="Picture 13" descr="MPj03999810000[1]"/>
          <p:cNvPicPr>
            <a:picLocks noGrp="1" noChangeAspect="1" noChangeArrowheads="1"/>
          </p:cNvPicPr>
          <p:nvPr>
            <p:ph sz="quarter" idx="4294967295"/>
          </p:nvPr>
        </p:nvPicPr>
        <p:blipFill>
          <a:blip r:embed="rId9" cstate="print"/>
          <a:srcRect/>
          <a:stretch>
            <a:fillRect/>
          </a:stretch>
        </p:blipFill>
        <p:spPr>
          <a:xfrm>
            <a:off x="6584950" y="3840163"/>
            <a:ext cx="1771650" cy="1393825"/>
          </a:xfrm>
        </p:spPr>
      </p:pic>
      <p:pic>
        <p:nvPicPr>
          <p:cNvPr id="10254" name="Picture 14"/>
          <p:cNvPicPr>
            <a:picLocks noGrp="1" noChangeAspect="1" noChangeArrowheads="1"/>
          </p:cNvPicPr>
          <p:nvPr>
            <p:ph sz="quarter" idx="4294967295"/>
          </p:nvPr>
        </p:nvPicPr>
        <p:blipFill>
          <a:blip r:embed="rId10" cstate="print"/>
          <a:srcRect l="32857" t="4938" r="-1143" b="5760"/>
          <a:stretch>
            <a:fillRect/>
          </a:stretch>
        </p:blipFill>
        <p:spPr>
          <a:xfrm>
            <a:off x="6889750" y="5022850"/>
            <a:ext cx="1725613" cy="1093788"/>
          </a:xfrm>
          <a:ln w="15875">
            <a:solidFill>
              <a:schemeClr val="tx1"/>
            </a:solidFill>
          </a:ln>
        </p:spPr>
      </p:pic>
      <p:pic>
        <p:nvPicPr>
          <p:cNvPr id="10255" name="Picture 15" descr="VAIRA3"/>
          <p:cNvPicPr>
            <a:picLocks noChangeAspect="1" noChangeArrowheads="1"/>
          </p:cNvPicPr>
          <p:nvPr/>
        </p:nvPicPr>
        <p:blipFill>
          <a:blip r:embed="rId11" cstate="print"/>
          <a:srcRect/>
          <a:stretch>
            <a:fillRect/>
          </a:stretch>
        </p:blipFill>
        <p:spPr bwMode="auto">
          <a:xfrm>
            <a:off x="3781425" y="3994150"/>
            <a:ext cx="1809750" cy="1584325"/>
          </a:xfrm>
          <a:prstGeom prst="rect">
            <a:avLst/>
          </a:prstGeom>
          <a:noFill/>
          <a:ln w="9525">
            <a:noFill/>
            <a:miter lim="800000"/>
            <a:headEnd/>
            <a:tailEnd/>
          </a:ln>
        </p:spPr>
      </p:pic>
      <p:pic>
        <p:nvPicPr>
          <p:cNvPr id="10256" name="Picture 16" descr="weather_sta"/>
          <p:cNvPicPr>
            <a:picLocks noChangeAspect="1" noChangeArrowheads="1"/>
          </p:cNvPicPr>
          <p:nvPr/>
        </p:nvPicPr>
        <p:blipFill>
          <a:blip r:embed="rId12" cstate="print"/>
          <a:srcRect/>
          <a:stretch>
            <a:fillRect/>
          </a:stretch>
        </p:blipFill>
        <p:spPr bwMode="auto">
          <a:xfrm>
            <a:off x="5238750" y="4467225"/>
            <a:ext cx="1049338" cy="1752600"/>
          </a:xfrm>
          <a:prstGeom prst="rect">
            <a:avLst/>
          </a:prstGeom>
          <a:noFill/>
          <a:ln w="9525">
            <a:noFill/>
            <a:miter lim="800000"/>
            <a:headEnd/>
            <a:tailEnd/>
          </a:ln>
        </p:spPr>
      </p:pic>
      <p:sp>
        <p:nvSpPr>
          <p:cNvPr id="10257" name="Text Box 17"/>
          <p:cNvSpPr txBox="1">
            <a:spLocks noChangeArrowheads="1"/>
          </p:cNvSpPr>
          <p:nvPr/>
        </p:nvSpPr>
        <p:spPr bwMode="auto">
          <a:xfrm>
            <a:off x="3595688" y="3576638"/>
            <a:ext cx="2728912" cy="457200"/>
          </a:xfrm>
          <a:prstGeom prst="rect">
            <a:avLst/>
          </a:prstGeom>
          <a:noFill/>
          <a:ln w="9525">
            <a:noFill/>
            <a:miter lim="800000"/>
            <a:headEnd/>
            <a:tailEnd/>
          </a:ln>
        </p:spPr>
        <p:txBody>
          <a:bodyPr>
            <a:spAutoFit/>
          </a:bodyPr>
          <a:lstStyle/>
          <a:p>
            <a:pPr eaLnBrk="0" hangingPunct="0">
              <a:spcBef>
                <a:spcPct val="50000"/>
              </a:spcBef>
            </a:pPr>
            <a:r>
              <a:rPr lang="en-US" sz="2400">
                <a:solidFill>
                  <a:srgbClr val="FF3300"/>
                </a:solidFill>
                <a:latin typeface="Calibri" pitchFamily="34" charset="0"/>
              </a:rPr>
              <a:t>Meteorology</a:t>
            </a:r>
          </a:p>
        </p:txBody>
      </p:sp>
      <p:sp>
        <p:nvSpPr>
          <p:cNvPr id="10258" name="Text Box 18"/>
          <p:cNvSpPr txBox="1">
            <a:spLocks noChangeArrowheads="1"/>
          </p:cNvSpPr>
          <p:nvPr/>
        </p:nvSpPr>
        <p:spPr bwMode="auto">
          <a:xfrm>
            <a:off x="3048000" y="1143000"/>
            <a:ext cx="1587500" cy="457200"/>
          </a:xfrm>
          <a:prstGeom prst="rect">
            <a:avLst/>
          </a:prstGeom>
          <a:noFill/>
          <a:ln w="9525">
            <a:noFill/>
            <a:miter lim="800000"/>
            <a:headEnd/>
            <a:tailEnd/>
          </a:ln>
        </p:spPr>
        <p:txBody>
          <a:bodyPr wrap="none">
            <a:spAutoFit/>
          </a:bodyPr>
          <a:lstStyle/>
          <a:p>
            <a:pPr algn="r"/>
            <a:r>
              <a:rPr lang="en-US" sz="2400">
                <a:solidFill>
                  <a:srgbClr val="FF3300"/>
                </a:solidFill>
                <a:latin typeface="Calibri" pitchFamily="34" charset="0"/>
              </a:rPr>
              <a:t>Soil water</a:t>
            </a:r>
            <a:r>
              <a:rPr lang="en-US">
                <a:solidFill>
                  <a:srgbClr val="FF3300"/>
                </a:solidFill>
                <a:latin typeface="Calibri" pitchFamily="34" charset="0"/>
              </a:rPr>
              <a:t> </a:t>
            </a: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t>Point Water Observations Time Series</a:t>
            </a:r>
          </a:p>
        </p:txBody>
      </p:sp>
      <p:pic>
        <p:nvPicPr>
          <p:cNvPr id="14339" name="Picture 2"/>
          <p:cNvPicPr>
            <a:picLocks noChangeAspect="1" noChangeArrowheads="1"/>
          </p:cNvPicPr>
          <p:nvPr/>
        </p:nvPicPr>
        <p:blipFill>
          <a:blip r:embed="rId3" cstate="print"/>
          <a:srcRect/>
          <a:stretch>
            <a:fillRect/>
          </a:stretch>
        </p:blipFill>
        <p:spPr bwMode="auto">
          <a:xfrm>
            <a:off x="3962400" y="2362200"/>
            <a:ext cx="4419600" cy="2657475"/>
          </a:xfrm>
          <a:prstGeom prst="rect">
            <a:avLst/>
          </a:prstGeom>
          <a:noFill/>
          <a:ln w="9525">
            <a:noFill/>
            <a:miter lim="800000"/>
            <a:headEnd/>
            <a:tailEnd/>
          </a:ln>
        </p:spPr>
      </p:pic>
      <p:pic>
        <p:nvPicPr>
          <p:cNvPr id="14340" name="Picture 5" descr="stream3"/>
          <p:cNvPicPr>
            <a:picLocks noChangeAspect="1" noChangeArrowheads="1"/>
          </p:cNvPicPr>
          <p:nvPr/>
        </p:nvPicPr>
        <p:blipFill>
          <a:blip r:embed="rId4" cstate="print"/>
          <a:srcRect/>
          <a:stretch>
            <a:fillRect/>
          </a:stretch>
        </p:blipFill>
        <p:spPr bwMode="auto">
          <a:xfrm>
            <a:off x="1066800" y="2438400"/>
            <a:ext cx="2290763" cy="2895600"/>
          </a:xfrm>
          <a:prstGeom prst="rect">
            <a:avLst/>
          </a:prstGeom>
          <a:noFill/>
          <a:ln w="9525">
            <a:noFill/>
            <a:miter lim="800000"/>
            <a:headEnd/>
            <a:tailEnd/>
          </a:ln>
        </p:spPr>
      </p:pic>
      <p:sp>
        <p:nvSpPr>
          <p:cNvPr id="14341" name="TextBox 4"/>
          <p:cNvSpPr txBox="1">
            <a:spLocks noChangeArrowheads="1"/>
          </p:cNvSpPr>
          <p:nvPr/>
        </p:nvSpPr>
        <p:spPr bwMode="auto">
          <a:xfrm>
            <a:off x="685800" y="5448300"/>
            <a:ext cx="3241675" cy="461963"/>
          </a:xfrm>
          <a:prstGeom prst="rect">
            <a:avLst/>
          </a:prstGeom>
          <a:noFill/>
          <a:ln w="9525">
            <a:noFill/>
            <a:miter lim="800000"/>
            <a:headEnd/>
            <a:tailEnd/>
          </a:ln>
        </p:spPr>
        <p:txBody>
          <a:bodyPr wrap="none">
            <a:spAutoFit/>
          </a:bodyPr>
          <a:lstStyle/>
          <a:p>
            <a:r>
              <a:rPr lang="en-US" sz="2400">
                <a:latin typeface="Calibri" pitchFamily="34" charset="0"/>
              </a:rPr>
              <a:t>A </a:t>
            </a:r>
            <a:r>
              <a:rPr lang="en-US" sz="2400">
                <a:solidFill>
                  <a:srgbClr val="FF0000"/>
                </a:solidFill>
                <a:latin typeface="Calibri" pitchFamily="34" charset="0"/>
              </a:rPr>
              <a:t>point</a:t>
            </a:r>
            <a:r>
              <a:rPr lang="en-US" sz="2400">
                <a:latin typeface="Calibri" pitchFamily="34" charset="0"/>
              </a:rPr>
              <a:t> location in </a:t>
            </a:r>
            <a:r>
              <a:rPr lang="en-US" sz="2400">
                <a:solidFill>
                  <a:srgbClr val="FF0000"/>
                </a:solidFill>
                <a:latin typeface="Calibri" pitchFamily="34" charset="0"/>
              </a:rPr>
              <a:t>space</a:t>
            </a:r>
          </a:p>
        </p:txBody>
      </p:sp>
      <p:sp>
        <p:nvSpPr>
          <p:cNvPr id="14342" name="TextBox 5"/>
          <p:cNvSpPr txBox="1">
            <a:spLocks noChangeArrowheads="1"/>
          </p:cNvSpPr>
          <p:nvPr/>
        </p:nvSpPr>
        <p:spPr bwMode="auto">
          <a:xfrm>
            <a:off x="4800600" y="5448300"/>
            <a:ext cx="3282950" cy="461963"/>
          </a:xfrm>
          <a:prstGeom prst="rect">
            <a:avLst/>
          </a:prstGeom>
          <a:noFill/>
          <a:ln w="9525">
            <a:noFill/>
            <a:miter lim="800000"/>
            <a:headEnd/>
            <a:tailEnd/>
          </a:ln>
        </p:spPr>
        <p:txBody>
          <a:bodyPr wrap="none">
            <a:spAutoFit/>
          </a:bodyPr>
          <a:lstStyle/>
          <a:p>
            <a:r>
              <a:rPr lang="en-US" sz="2400">
                <a:latin typeface="Calibri" pitchFamily="34" charset="0"/>
              </a:rPr>
              <a:t>A </a:t>
            </a:r>
            <a:r>
              <a:rPr lang="en-US" sz="2400">
                <a:solidFill>
                  <a:srgbClr val="FF0000"/>
                </a:solidFill>
                <a:latin typeface="Calibri" pitchFamily="34" charset="0"/>
              </a:rPr>
              <a:t>series</a:t>
            </a:r>
            <a:r>
              <a:rPr lang="en-US" sz="2400">
                <a:latin typeface="Calibri" pitchFamily="34" charset="0"/>
              </a:rPr>
              <a:t> of values in </a:t>
            </a:r>
            <a:r>
              <a:rPr lang="en-US" sz="2400">
                <a:solidFill>
                  <a:srgbClr val="FF0000"/>
                </a:solidFill>
                <a:latin typeface="Calibri" pitchFamily="34" charset="0"/>
              </a:rPr>
              <a:t>time</a:t>
            </a: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152400"/>
            <a:ext cx="8229600" cy="914400"/>
          </a:xfrm>
        </p:spPr>
        <p:txBody>
          <a:bodyPr>
            <a:normAutofit/>
          </a:bodyPr>
          <a:lstStyle/>
          <a:p>
            <a:pPr eaLnBrk="1" hangingPunct="1"/>
            <a:r>
              <a:rPr lang="en-US" sz="3600" b="1" dirty="0" smtClean="0">
                <a:solidFill>
                  <a:schemeClr val="accent1"/>
                </a:solidFill>
              </a:rPr>
              <a:t>The Data Cube </a:t>
            </a:r>
            <a:r>
              <a:rPr lang="en-US" sz="3600" b="1" dirty="0" smtClean="0"/>
              <a:t>– “what-where-when”</a:t>
            </a:r>
          </a:p>
        </p:txBody>
      </p:sp>
      <p:cxnSp>
        <p:nvCxnSpPr>
          <p:cNvPr id="4" name="Straight Arrow Connector 3"/>
          <p:cNvCxnSpPr/>
          <p:nvPr/>
        </p:nvCxnSpPr>
        <p:spPr>
          <a:xfrm rot="5400000" flipH="1" flipV="1">
            <a:off x="2255837" y="2900363"/>
            <a:ext cx="3363913" cy="1588"/>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rot="10800000" flipV="1">
            <a:off x="1981200" y="4581525"/>
            <a:ext cx="1957388" cy="1733550"/>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3938588" y="4581525"/>
            <a:ext cx="3230562" cy="1588"/>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606" name="TextBox 6"/>
          <p:cNvSpPr txBox="1">
            <a:spLocks noChangeArrowheads="1"/>
          </p:cNvSpPr>
          <p:nvPr/>
        </p:nvSpPr>
        <p:spPr bwMode="auto">
          <a:xfrm>
            <a:off x="6091238" y="4684713"/>
            <a:ext cx="1206500" cy="460375"/>
          </a:xfrm>
          <a:prstGeom prst="rect">
            <a:avLst/>
          </a:prstGeom>
          <a:noFill/>
          <a:ln w="9525">
            <a:noFill/>
            <a:miter lim="800000"/>
            <a:headEnd/>
            <a:tailEnd/>
          </a:ln>
        </p:spPr>
        <p:txBody>
          <a:bodyPr wrap="none">
            <a:spAutoFit/>
          </a:bodyPr>
          <a:lstStyle/>
          <a:p>
            <a:r>
              <a:rPr lang="en-US" sz="2400">
                <a:latin typeface="Calibri" pitchFamily="34" charset="0"/>
              </a:rPr>
              <a:t>Space, S</a:t>
            </a:r>
          </a:p>
        </p:txBody>
      </p:sp>
      <p:sp>
        <p:nvSpPr>
          <p:cNvPr id="25607" name="TextBox 7"/>
          <p:cNvSpPr txBox="1">
            <a:spLocks noChangeArrowheads="1"/>
          </p:cNvSpPr>
          <p:nvPr/>
        </p:nvSpPr>
        <p:spPr bwMode="auto">
          <a:xfrm>
            <a:off x="4037013" y="1320800"/>
            <a:ext cx="1101725" cy="461963"/>
          </a:xfrm>
          <a:prstGeom prst="rect">
            <a:avLst/>
          </a:prstGeom>
          <a:noFill/>
          <a:ln w="9525">
            <a:noFill/>
            <a:miter lim="800000"/>
            <a:headEnd/>
            <a:tailEnd/>
          </a:ln>
        </p:spPr>
        <p:txBody>
          <a:bodyPr wrap="none">
            <a:spAutoFit/>
          </a:bodyPr>
          <a:lstStyle/>
          <a:p>
            <a:r>
              <a:rPr lang="en-US" sz="2400">
                <a:latin typeface="Calibri" pitchFamily="34" charset="0"/>
              </a:rPr>
              <a:t>Time, T</a:t>
            </a:r>
          </a:p>
        </p:txBody>
      </p:sp>
      <p:sp>
        <p:nvSpPr>
          <p:cNvPr id="25608" name="TextBox 8"/>
          <p:cNvSpPr txBox="1">
            <a:spLocks noChangeArrowheads="1"/>
          </p:cNvSpPr>
          <p:nvPr/>
        </p:nvSpPr>
        <p:spPr bwMode="auto">
          <a:xfrm>
            <a:off x="2274888" y="5907088"/>
            <a:ext cx="1641475" cy="461962"/>
          </a:xfrm>
          <a:prstGeom prst="rect">
            <a:avLst/>
          </a:prstGeom>
          <a:noFill/>
          <a:ln w="9525">
            <a:noFill/>
            <a:miter lim="800000"/>
            <a:headEnd/>
            <a:tailEnd/>
          </a:ln>
        </p:spPr>
        <p:txBody>
          <a:bodyPr wrap="none">
            <a:spAutoFit/>
          </a:bodyPr>
          <a:lstStyle/>
          <a:p>
            <a:r>
              <a:rPr lang="en-US" sz="2400">
                <a:latin typeface="Calibri" pitchFamily="34" charset="0"/>
              </a:rPr>
              <a:t>Variables, V</a:t>
            </a:r>
          </a:p>
        </p:txBody>
      </p:sp>
      <p:cxnSp>
        <p:nvCxnSpPr>
          <p:cNvPr id="10" name="Straight Connector 9"/>
          <p:cNvCxnSpPr/>
          <p:nvPr/>
        </p:nvCxnSpPr>
        <p:spPr>
          <a:xfrm rot="5400000" flipH="1" flipV="1">
            <a:off x="4722019" y="3737769"/>
            <a:ext cx="1731963" cy="3175"/>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flipH="1" flipV="1">
            <a:off x="2095501" y="4530725"/>
            <a:ext cx="1731962" cy="1587"/>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3759201" y="4530725"/>
            <a:ext cx="1731962" cy="1587"/>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960688" y="3665538"/>
            <a:ext cx="1663700" cy="1587"/>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938588" y="2849563"/>
            <a:ext cx="1663700" cy="1587"/>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960688" y="5397500"/>
            <a:ext cx="1663700" cy="1588"/>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960688" y="2849563"/>
            <a:ext cx="977900" cy="815975"/>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4624388" y="2849563"/>
            <a:ext cx="977900" cy="815975"/>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624388" y="4581525"/>
            <a:ext cx="977900" cy="815975"/>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5618" name="TextBox 18"/>
          <p:cNvSpPr txBox="1">
            <a:spLocks noChangeArrowheads="1"/>
          </p:cNvSpPr>
          <p:nvPr/>
        </p:nvSpPr>
        <p:spPr bwMode="auto">
          <a:xfrm>
            <a:off x="5602288" y="4071938"/>
            <a:ext cx="304800" cy="461962"/>
          </a:xfrm>
          <a:prstGeom prst="rect">
            <a:avLst/>
          </a:prstGeom>
          <a:noFill/>
          <a:ln w="9525">
            <a:noFill/>
            <a:miter lim="800000"/>
            <a:headEnd/>
            <a:tailEnd/>
          </a:ln>
        </p:spPr>
        <p:txBody>
          <a:bodyPr wrap="none">
            <a:spAutoFit/>
          </a:bodyPr>
          <a:lstStyle/>
          <a:p>
            <a:r>
              <a:rPr lang="en-US" sz="2400" dirty="0">
                <a:latin typeface="Calibri" pitchFamily="34" charset="0"/>
              </a:rPr>
              <a:t>s</a:t>
            </a:r>
          </a:p>
        </p:txBody>
      </p:sp>
      <p:sp>
        <p:nvSpPr>
          <p:cNvPr id="20" name="Oval 19"/>
          <p:cNvSpPr/>
          <p:nvPr/>
        </p:nvSpPr>
        <p:spPr>
          <a:xfrm>
            <a:off x="5503863" y="4479925"/>
            <a:ext cx="196850" cy="2047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620" name="TextBox 20"/>
          <p:cNvSpPr txBox="1">
            <a:spLocks noChangeArrowheads="1"/>
          </p:cNvSpPr>
          <p:nvPr/>
        </p:nvSpPr>
        <p:spPr bwMode="auto">
          <a:xfrm>
            <a:off x="3938588" y="2351088"/>
            <a:ext cx="287337" cy="461962"/>
          </a:xfrm>
          <a:prstGeom prst="rect">
            <a:avLst/>
          </a:prstGeom>
          <a:noFill/>
          <a:ln w="9525">
            <a:noFill/>
            <a:miter lim="800000"/>
            <a:headEnd/>
            <a:tailEnd/>
          </a:ln>
        </p:spPr>
        <p:txBody>
          <a:bodyPr wrap="none">
            <a:spAutoFit/>
          </a:bodyPr>
          <a:lstStyle/>
          <a:p>
            <a:r>
              <a:rPr lang="en-US" sz="2400">
                <a:latin typeface="Calibri" pitchFamily="34" charset="0"/>
              </a:rPr>
              <a:t>t</a:t>
            </a:r>
          </a:p>
        </p:txBody>
      </p:sp>
      <p:sp>
        <p:nvSpPr>
          <p:cNvPr id="22" name="Oval 21"/>
          <p:cNvSpPr/>
          <p:nvPr/>
        </p:nvSpPr>
        <p:spPr>
          <a:xfrm>
            <a:off x="3840163" y="2759075"/>
            <a:ext cx="19685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622" name="TextBox 22"/>
          <p:cNvSpPr txBox="1">
            <a:spLocks noChangeArrowheads="1"/>
          </p:cNvSpPr>
          <p:nvPr/>
        </p:nvSpPr>
        <p:spPr bwMode="auto">
          <a:xfrm>
            <a:off x="2470150" y="4887913"/>
            <a:ext cx="406400" cy="461962"/>
          </a:xfrm>
          <a:prstGeom prst="rect">
            <a:avLst/>
          </a:prstGeom>
          <a:noFill/>
          <a:ln w="9525">
            <a:noFill/>
            <a:miter lim="800000"/>
            <a:headEnd/>
            <a:tailEnd/>
          </a:ln>
        </p:spPr>
        <p:txBody>
          <a:bodyPr wrap="none">
            <a:spAutoFit/>
          </a:bodyPr>
          <a:lstStyle/>
          <a:p>
            <a:r>
              <a:rPr lang="en-US" sz="2400" dirty="0" smtClean="0">
                <a:latin typeface="Calibri" pitchFamily="34" charset="0"/>
              </a:rPr>
              <a:t>V</a:t>
            </a:r>
            <a:r>
              <a:rPr lang="en-US" sz="2400" baseline="-25000" dirty="0" smtClean="0">
                <a:latin typeface="Calibri" pitchFamily="34" charset="0"/>
              </a:rPr>
              <a:t>i</a:t>
            </a:r>
            <a:endParaRPr lang="en-US" sz="2400" baseline="-25000" dirty="0">
              <a:latin typeface="Calibri" pitchFamily="34" charset="0"/>
            </a:endParaRPr>
          </a:p>
        </p:txBody>
      </p:sp>
      <p:sp>
        <p:nvSpPr>
          <p:cNvPr id="24" name="Oval 23"/>
          <p:cNvSpPr/>
          <p:nvPr/>
        </p:nvSpPr>
        <p:spPr>
          <a:xfrm>
            <a:off x="2862263" y="5295900"/>
            <a:ext cx="195262"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624" name="TextBox 24"/>
          <p:cNvSpPr txBox="1">
            <a:spLocks noChangeArrowheads="1"/>
          </p:cNvSpPr>
          <p:nvPr/>
        </p:nvSpPr>
        <p:spPr bwMode="auto">
          <a:xfrm>
            <a:off x="4741863" y="3460750"/>
            <a:ext cx="373820" cy="461665"/>
          </a:xfrm>
          <a:prstGeom prst="rect">
            <a:avLst/>
          </a:prstGeom>
          <a:noFill/>
          <a:ln w="9525">
            <a:noFill/>
            <a:miter lim="800000"/>
            <a:headEnd/>
            <a:tailEnd/>
          </a:ln>
        </p:spPr>
        <p:txBody>
          <a:bodyPr wrap="none">
            <a:spAutoFit/>
          </a:bodyPr>
          <a:lstStyle/>
          <a:p>
            <a:r>
              <a:rPr lang="en-US" sz="2400" dirty="0" smtClean="0">
                <a:latin typeface="Calibri" pitchFamily="34" charset="0"/>
              </a:rPr>
              <a:t>D</a:t>
            </a:r>
            <a:endParaRPr lang="en-US" sz="2400" dirty="0">
              <a:latin typeface="Calibri" pitchFamily="34" charset="0"/>
            </a:endParaRPr>
          </a:p>
        </p:txBody>
      </p:sp>
      <p:sp>
        <p:nvSpPr>
          <p:cNvPr id="26" name="Oval 25"/>
          <p:cNvSpPr/>
          <p:nvPr/>
        </p:nvSpPr>
        <p:spPr>
          <a:xfrm>
            <a:off x="4525963" y="3562350"/>
            <a:ext cx="195262" cy="2047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626" name="TextBox 26"/>
          <p:cNvSpPr txBox="1">
            <a:spLocks noChangeArrowheads="1"/>
          </p:cNvSpPr>
          <p:nvPr/>
        </p:nvSpPr>
        <p:spPr bwMode="auto">
          <a:xfrm>
            <a:off x="6248400" y="3962400"/>
            <a:ext cx="1316642" cy="461665"/>
          </a:xfrm>
          <a:prstGeom prst="rect">
            <a:avLst/>
          </a:prstGeom>
          <a:noFill/>
          <a:ln w="9525">
            <a:noFill/>
            <a:miter lim="800000"/>
            <a:headEnd/>
            <a:tailEnd/>
          </a:ln>
        </p:spPr>
        <p:txBody>
          <a:bodyPr wrap="none">
            <a:spAutoFit/>
          </a:bodyPr>
          <a:lstStyle/>
          <a:p>
            <a:r>
              <a:rPr lang="en-US" sz="2400" b="1" dirty="0">
                <a:latin typeface="Calibri" pitchFamily="34" charset="0"/>
              </a:rPr>
              <a:t>“Where”</a:t>
            </a:r>
          </a:p>
        </p:txBody>
      </p:sp>
      <p:sp>
        <p:nvSpPr>
          <p:cNvPr id="25627" name="TextBox 27"/>
          <p:cNvSpPr txBox="1">
            <a:spLocks noChangeArrowheads="1"/>
          </p:cNvSpPr>
          <p:nvPr/>
        </p:nvSpPr>
        <p:spPr bwMode="auto">
          <a:xfrm>
            <a:off x="1447800" y="5181600"/>
            <a:ext cx="1165191" cy="461665"/>
          </a:xfrm>
          <a:prstGeom prst="rect">
            <a:avLst/>
          </a:prstGeom>
          <a:noFill/>
          <a:ln w="9525">
            <a:noFill/>
            <a:miter lim="800000"/>
            <a:headEnd/>
            <a:tailEnd/>
          </a:ln>
        </p:spPr>
        <p:txBody>
          <a:bodyPr wrap="none">
            <a:spAutoFit/>
          </a:bodyPr>
          <a:lstStyle/>
          <a:p>
            <a:r>
              <a:rPr lang="en-US" sz="2400" b="1" dirty="0">
                <a:latin typeface="Calibri" pitchFamily="34" charset="0"/>
              </a:rPr>
              <a:t>“What”</a:t>
            </a:r>
          </a:p>
        </p:txBody>
      </p:sp>
      <p:sp>
        <p:nvSpPr>
          <p:cNvPr id="25628" name="TextBox 28"/>
          <p:cNvSpPr txBox="1">
            <a:spLocks noChangeArrowheads="1"/>
          </p:cNvSpPr>
          <p:nvPr/>
        </p:nvSpPr>
        <p:spPr bwMode="auto">
          <a:xfrm>
            <a:off x="2590800" y="1752600"/>
            <a:ext cx="1220719" cy="461665"/>
          </a:xfrm>
          <a:prstGeom prst="rect">
            <a:avLst/>
          </a:prstGeom>
          <a:noFill/>
          <a:ln w="9525">
            <a:noFill/>
            <a:miter lim="800000"/>
            <a:headEnd/>
            <a:tailEnd/>
          </a:ln>
        </p:spPr>
        <p:txBody>
          <a:bodyPr wrap="none">
            <a:spAutoFit/>
          </a:bodyPr>
          <a:lstStyle/>
          <a:p>
            <a:r>
              <a:rPr lang="en-US" sz="2400" b="1" dirty="0">
                <a:latin typeface="Calibri" pitchFamily="34" charset="0"/>
              </a:rPr>
              <a:t>“When”</a:t>
            </a:r>
          </a:p>
        </p:txBody>
      </p:sp>
      <p:sp>
        <p:nvSpPr>
          <p:cNvPr id="25629" name="TextBox 29"/>
          <p:cNvSpPr txBox="1">
            <a:spLocks noChangeArrowheads="1"/>
          </p:cNvSpPr>
          <p:nvPr/>
        </p:nvSpPr>
        <p:spPr bwMode="auto">
          <a:xfrm>
            <a:off x="6324600" y="2590800"/>
            <a:ext cx="1722438" cy="461963"/>
          </a:xfrm>
          <a:prstGeom prst="rect">
            <a:avLst/>
          </a:prstGeom>
          <a:noFill/>
          <a:ln w="9525">
            <a:noFill/>
            <a:miter lim="800000"/>
            <a:headEnd/>
            <a:tailEnd/>
          </a:ln>
        </p:spPr>
        <p:txBody>
          <a:bodyPr wrap="none">
            <a:spAutoFit/>
          </a:bodyPr>
          <a:lstStyle/>
          <a:p>
            <a:r>
              <a:rPr lang="en-US" sz="2400">
                <a:latin typeface="Calibri" pitchFamily="34" charset="0"/>
              </a:rPr>
              <a:t>A data value</a:t>
            </a:r>
          </a:p>
        </p:txBody>
      </p:sp>
      <p:cxnSp>
        <p:nvCxnSpPr>
          <p:cNvPr id="32" name="Straight Arrow Connector 31"/>
          <p:cNvCxnSpPr>
            <a:stCxn id="25629" idx="1"/>
            <a:endCxn id="26" idx="7"/>
          </p:cNvCxnSpPr>
          <p:nvPr/>
        </p:nvCxnSpPr>
        <p:spPr>
          <a:xfrm rot="10800000" flipV="1">
            <a:off x="4692650" y="2820988"/>
            <a:ext cx="1631950" cy="771525"/>
          </a:xfrm>
          <a:prstGeom prst="straightConnector1">
            <a:avLst/>
          </a:prstGeom>
          <a:ln w="25400">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673127" y="3790890"/>
            <a:ext cx="508473" cy="400110"/>
          </a:xfrm>
          <a:prstGeom prst="rect">
            <a:avLst/>
          </a:prstGeom>
          <a:noFill/>
        </p:spPr>
        <p:txBody>
          <a:bodyPr wrap="none" rtlCol="0">
            <a:spAutoFit/>
          </a:bodyPr>
          <a:lstStyle/>
          <a:p>
            <a:r>
              <a:rPr lang="en-US" sz="2000" i="1" dirty="0" smtClean="0">
                <a:solidFill>
                  <a:schemeClr val="accent6">
                    <a:lumMod val="75000"/>
                  </a:schemeClr>
                </a:solidFill>
              </a:rPr>
              <a:t>4.2</a:t>
            </a:r>
            <a:endParaRPr lang="en-US" sz="2000" i="1" dirty="0">
              <a:solidFill>
                <a:schemeClr val="accent6">
                  <a:lumMod val="75000"/>
                </a:schemeClr>
              </a:solidFill>
            </a:endParaRPr>
          </a:p>
        </p:txBody>
      </p:sp>
      <p:sp>
        <p:nvSpPr>
          <p:cNvPr id="33" name="TextBox 32"/>
          <p:cNvSpPr txBox="1"/>
          <p:nvPr/>
        </p:nvSpPr>
        <p:spPr>
          <a:xfrm>
            <a:off x="5251641" y="4648200"/>
            <a:ext cx="768159" cy="707886"/>
          </a:xfrm>
          <a:prstGeom prst="rect">
            <a:avLst/>
          </a:prstGeom>
          <a:noFill/>
        </p:spPr>
        <p:txBody>
          <a:bodyPr wrap="none" rtlCol="0">
            <a:spAutoFit/>
          </a:bodyPr>
          <a:lstStyle/>
          <a:p>
            <a:pPr algn="ctr"/>
            <a:r>
              <a:rPr lang="en-US" sz="2000" i="1" dirty="0" smtClean="0">
                <a:solidFill>
                  <a:schemeClr val="accent6">
                    <a:lumMod val="75000"/>
                  </a:schemeClr>
                </a:solidFill>
              </a:rPr>
              <a:t>Cane</a:t>
            </a:r>
          </a:p>
          <a:p>
            <a:pPr algn="ctr"/>
            <a:r>
              <a:rPr lang="en-US" sz="2000" i="1" dirty="0" smtClean="0">
                <a:solidFill>
                  <a:schemeClr val="accent6">
                    <a:lumMod val="75000"/>
                  </a:schemeClr>
                </a:solidFill>
              </a:rPr>
              <a:t>Creek</a:t>
            </a:r>
            <a:endParaRPr lang="en-US" sz="2000" i="1" dirty="0">
              <a:solidFill>
                <a:schemeClr val="accent6">
                  <a:lumMod val="75000"/>
                </a:schemeClr>
              </a:solidFill>
            </a:endParaRPr>
          </a:p>
        </p:txBody>
      </p:sp>
      <p:sp>
        <p:nvSpPr>
          <p:cNvPr id="34" name="TextBox 33"/>
          <p:cNvSpPr txBox="1"/>
          <p:nvPr/>
        </p:nvSpPr>
        <p:spPr>
          <a:xfrm>
            <a:off x="3962400" y="2819400"/>
            <a:ext cx="1162498" cy="400110"/>
          </a:xfrm>
          <a:prstGeom prst="rect">
            <a:avLst/>
          </a:prstGeom>
          <a:noFill/>
        </p:spPr>
        <p:txBody>
          <a:bodyPr wrap="none" rtlCol="0">
            <a:spAutoFit/>
          </a:bodyPr>
          <a:lstStyle/>
          <a:p>
            <a:r>
              <a:rPr lang="en-US" sz="2000" i="1" dirty="0" smtClean="0">
                <a:solidFill>
                  <a:schemeClr val="accent6">
                    <a:lumMod val="75000"/>
                  </a:schemeClr>
                </a:solidFill>
              </a:rPr>
              <a:t>3/4/2007</a:t>
            </a:r>
            <a:endParaRPr lang="en-US" sz="2000" i="1" dirty="0">
              <a:solidFill>
                <a:schemeClr val="accent6">
                  <a:lumMod val="75000"/>
                </a:schemeClr>
              </a:solidFill>
            </a:endParaRPr>
          </a:p>
        </p:txBody>
      </p:sp>
      <p:sp>
        <p:nvSpPr>
          <p:cNvPr id="35" name="TextBox 34"/>
          <p:cNvSpPr txBox="1"/>
          <p:nvPr/>
        </p:nvSpPr>
        <p:spPr>
          <a:xfrm>
            <a:off x="2971800" y="5334000"/>
            <a:ext cx="1382430" cy="400110"/>
          </a:xfrm>
          <a:prstGeom prst="rect">
            <a:avLst/>
          </a:prstGeom>
          <a:noFill/>
        </p:spPr>
        <p:txBody>
          <a:bodyPr wrap="none" rtlCol="0">
            <a:spAutoFit/>
          </a:bodyPr>
          <a:lstStyle/>
          <a:p>
            <a:r>
              <a:rPr lang="en-US" sz="2000" i="1" dirty="0" smtClean="0">
                <a:solidFill>
                  <a:schemeClr val="accent6">
                    <a:lumMod val="75000"/>
                  </a:schemeClr>
                </a:solidFill>
              </a:rPr>
              <a:t>Streamflow</a:t>
            </a:r>
            <a:endParaRPr lang="en-US" sz="2000" i="1" dirty="0">
              <a:solidFill>
                <a:schemeClr val="accent6">
                  <a:lumMod val="75000"/>
                </a:schemeClr>
              </a:solidFill>
            </a:endParaRPr>
          </a:p>
        </p:txBody>
      </p:sp>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8"/>
</p:tagLst>
</file>

<file path=ppt/tags/tag2.xml><?xml version="1.0" encoding="utf-8"?>
<p:tagLst xmlns:a="http://schemas.openxmlformats.org/drawingml/2006/main" xmlns:r="http://schemas.openxmlformats.org/officeDocument/2006/relationships" xmlns:p="http://schemas.openxmlformats.org/presentationml/2006/main">
  <p:tag name="TIMING" val="|7.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2134</TotalTime>
  <Words>2360</Words>
  <Application>Microsoft Office PowerPoint</Application>
  <PresentationFormat>On-screen Show (4:3)</PresentationFormat>
  <Paragraphs>361</Paragraphs>
  <Slides>37</Slides>
  <Notes>28</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Introducing the CUAHSI Hydrologic Information System Desktop Application, HydroDesktop, and Open Source Development Community</vt:lpstr>
      <vt:lpstr>Talk Overview</vt:lpstr>
      <vt:lpstr>What is HIS?</vt:lpstr>
      <vt:lpstr>Slide 4</vt:lpstr>
      <vt:lpstr>Why HIS?</vt:lpstr>
      <vt:lpstr>HIS System Overview</vt:lpstr>
      <vt:lpstr>Slide 7</vt:lpstr>
      <vt:lpstr>Point Water Observations Time Series</vt:lpstr>
      <vt:lpstr>The Data Cube – “what-where-when”</vt:lpstr>
      <vt:lpstr>Observations Data Model</vt:lpstr>
      <vt:lpstr>Data Values Table</vt:lpstr>
      <vt:lpstr>HIS Server</vt:lpstr>
      <vt:lpstr>Why HIS Server</vt:lpstr>
      <vt:lpstr>Slide 14</vt:lpstr>
      <vt:lpstr>Loading data into ODM</vt:lpstr>
      <vt:lpstr>Slide 16</vt:lpstr>
      <vt:lpstr>Getting Water Data (the old way)</vt:lpstr>
      <vt:lpstr>Web Pages versus Web Services</vt:lpstr>
      <vt:lpstr>HTML as a Web Language</vt:lpstr>
      <vt:lpstr>Slide 20</vt:lpstr>
      <vt:lpstr>WaterML as a Web Language</vt:lpstr>
      <vt:lpstr>WaterML includes location, variables, and time series  </vt:lpstr>
      <vt:lpstr>Hydroseek http://www.hydroseek.org </vt:lpstr>
      <vt:lpstr>Direct analysis from your favorite analysis environment. e.g. Excel</vt:lpstr>
      <vt:lpstr>Direct analysis from your favorite analysis environment. e.g.  Matlab</vt:lpstr>
      <vt:lpstr>Slide 26</vt:lpstr>
      <vt:lpstr>Slide 27</vt:lpstr>
      <vt:lpstr>Slide 28</vt:lpstr>
      <vt:lpstr>HydroDesktop GIS Capabilities</vt:lpstr>
      <vt:lpstr>HydroDesktop Data Search</vt:lpstr>
      <vt:lpstr>HydroDesktop Data search – select region</vt:lpstr>
      <vt:lpstr>HydroDesktop Data search – select keywords</vt:lpstr>
      <vt:lpstr>HydroDesktop Data search – Search Results</vt:lpstr>
      <vt:lpstr>HydroDesktop Data Download</vt:lpstr>
      <vt:lpstr>HydroDesktop Plug-in Development</vt:lpstr>
      <vt:lpstr>Slide 36</vt:lpstr>
      <vt:lpstr>Slide 37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Observation Stations</dc:title>
  <dc:creator>Dan</dc:creator>
  <cp:lastModifiedBy>dan</cp:lastModifiedBy>
  <cp:revision>216</cp:revision>
  <dcterms:created xsi:type="dcterms:W3CDTF">2006-08-16T00:00:00Z</dcterms:created>
  <dcterms:modified xsi:type="dcterms:W3CDTF">2009-09-29T14:05:16Z</dcterms:modified>
</cp:coreProperties>
</file>